
<file path=[Content_Types].xml><?xml version="1.0" encoding="utf-8"?>
<Types xmlns="http://schemas.openxmlformats.org/package/2006/content-types">
  <Default Extension="jpeg" ContentType="image/jpeg"/>
  <Default Extension="JPG" ContentType="image/.jpg"/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8"/>
  </p:notesMasterIdLst>
  <p:sldIdLst>
    <p:sldId id="256" r:id="rId3"/>
    <p:sldId id="257" r:id="rId4"/>
    <p:sldId id="258" r:id="rId5"/>
    <p:sldId id="259" r:id="rId6"/>
    <p:sldId id="261" r:id="rId7"/>
    <p:sldId id="262" r:id="rId9"/>
    <p:sldId id="263" r:id="rId10"/>
    <p:sldId id="266" r:id="rId11"/>
    <p:sldId id="264" r:id="rId12"/>
    <p:sldId id="265" r:id="rId13"/>
    <p:sldId id="267" r:id="rId14"/>
    <p:sldId id="268" r:id="rId15"/>
    <p:sldId id="272" r:id="rId16"/>
    <p:sldId id="273" r:id="rId17"/>
    <p:sldId id="274" r:id="rId18"/>
    <p:sldId id="275" r:id="rId19"/>
    <p:sldId id="304" r:id="rId20"/>
    <p:sldId id="288" r:id="rId21"/>
    <p:sldId id="305" r:id="rId22"/>
    <p:sldId id="306" r:id="rId23"/>
    <p:sldId id="307" r:id="rId24"/>
    <p:sldId id="308" r:id="rId25"/>
    <p:sldId id="309" r:id="rId26"/>
    <p:sldId id="310" r:id="rId27"/>
    <p:sldId id="311" r:id="rId28"/>
    <p:sldId id="312" r:id="rId29"/>
    <p:sldId id="338" r:id="rId30"/>
    <p:sldId id="289" r:id="rId31"/>
    <p:sldId id="339" r:id="rId32"/>
    <p:sldId id="336" r:id="rId33"/>
    <p:sldId id="335" r:id="rId34"/>
    <p:sldId id="337" r:id="rId35"/>
    <p:sldId id="290" r:id="rId36"/>
    <p:sldId id="294" r:id="rId37"/>
    <p:sldId id="295" r:id="rId38"/>
    <p:sldId id="296" r:id="rId39"/>
    <p:sldId id="316" r:id="rId40"/>
    <p:sldId id="314" r:id="rId41"/>
    <p:sldId id="313" r:id="rId42"/>
    <p:sldId id="317" r:id="rId43"/>
    <p:sldId id="318" r:id="rId44"/>
    <p:sldId id="319" r:id="rId45"/>
    <p:sldId id="292" r:id="rId46"/>
    <p:sldId id="297" r:id="rId47"/>
    <p:sldId id="293" r:id="rId48"/>
    <p:sldId id="287" r:id="rId4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7141" autoAdjust="0"/>
  </p:normalViewPr>
  <p:slideViewPr>
    <p:cSldViewPr snapToGrid="0">
      <p:cViewPr varScale="1">
        <p:scale>
          <a:sx n="58" d="100"/>
          <a:sy n="58" d="100"/>
        </p:scale>
        <p:origin x="964" y="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2" Type="http://schemas.openxmlformats.org/officeDocument/2006/relationships/tableStyles" Target="tableStyles.xml"/><Relationship Id="rId51" Type="http://schemas.openxmlformats.org/officeDocument/2006/relationships/viewProps" Target="viewProps.xml"/><Relationship Id="rId50" Type="http://schemas.openxmlformats.org/officeDocument/2006/relationships/presProps" Target="presProps.xml"/><Relationship Id="rId5" Type="http://schemas.openxmlformats.org/officeDocument/2006/relationships/slide" Target="slides/slide3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7494D7-A1BC-46E4-B6D0-5A3C914A51F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560BC0-EC91-4847-A120-CA4716FC1EA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主要有三个参与者：用户，游客，维护人员。</a:t>
            </a:r>
            <a:endParaRPr lang="en-US" altLang="zh-CN" dirty="0"/>
          </a:p>
          <a:p>
            <a:r>
              <a:rPr lang="zh-CN" altLang="en-US" dirty="0"/>
              <a:t>其中游客只能查看和搜索商品信息，并不能进行买入、卖出等的操作，必须进行注册成为用户之后才能进行完整的用户功能。</a:t>
            </a:r>
            <a:endParaRPr lang="en-US" altLang="zh-CN" dirty="0"/>
          </a:p>
          <a:p>
            <a:r>
              <a:rPr lang="zh-CN" altLang="en-US" dirty="0"/>
              <a:t>而维护人员主要是负责对于系统的维护。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560BC0-EC91-4847-A120-CA4716FC1EA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系统类图包括用户（</a:t>
            </a:r>
            <a:r>
              <a:rPr lang="en-US" altLang="zh-CN" dirty="0"/>
              <a:t>user</a:t>
            </a:r>
            <a:r>
              <a:rPr lang="zh-CN" altLang="en-US" dirty="0"/>
              <a:t>），评论（</a:t>
            </a:r>
            <a:r>
              <a:rPr lang="en-US" altLang="zh-CN" dirty="0"/>
              <a:t>comment</a:t>
            </a:r>
            <a:r>
              <a:rPr lang="zh-CN" altLang="en-US" dirty="0"/>
              <a:t>），商品分类目录（</a:t>
            </a:r>
            <a:r>
              <a:rPr lang="en-US" altLang="zh-CN" dirty="0"/>
              <a:t>catalogue</a:t>
            </a:r>
            <a:r>
              <a:rPr lang="zh-CN" altLang="en-US" dirty="0"/>
              <a:t>），商品（</a:t>
            </a:r>
            <a:r>
              <a:rPr lang="en-US" altLang="zh-CN" dirty="0"/>
              <a:t>goods</a:t>
            </a:r>
            <a:r>
              <a:rPr lang="zh-CN" altLang="en-US" dirty="0"/>
              <a:t>），订单信息（</a:t>
            </a:r>
            <a:r>
              <a:rPr lang="en-US" altLang="zh-CN" dirty="0"/>
              <a:t>order-form</a:t>
            </a:r>
            <a:r>
              <a:rPr lang="zh-CN" altLang="en-US" dirty="0"/>
              <a:t>），购物车（</a:t>
            </a:r>
            <a:r>
              <a:rPr lang="en-US" altLang="zh-CN" dirty="0" err="1"/>
              <a:t>shopping_cart</a:t>
            </a:r>
            <a:r>
              <a:rPr lang="zh-CN" altLang="en-US" dirty="0"/>
              <a:t>）。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560BC0-EC91-4847-A120-CA4716FC1EA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上图为用户修改信息，下图为平台维护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560BC0-EC91-4847-A120-CA4716FC1EA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主页包括：搜索，登录</a:t>
            </a:r>
            <a:r>
              <a:rPr lang="en-US" altLang="zh-CN" dirty="0"/>
              <a:t>/</a:t>
            </a:r>
            <a:r>
              <a:rPr lang="zh-CN" altLang="en-US" dirty="0"/>
              <a:t>注册模块，用户个人信息索引，目录。其中搜索商品会跳转到商品，商品包括商品菜单（提交商品，所有商品列表），评论信息，买家信息以及商品所属分类的目录。</a:t>
            </a:r>
            <a:endParaRPr lang="en-US" altLang="zh-CN" dirty="0"/>
          </a:p>
          <a:p>
            <a:r>
              <a:rPr lang="zh-CN" altLang="en-US" dirty="0"/>
              <a:t>用户则有信用链接，购物信息链接。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560BC0-EC91-4847-A120-CA4716FC1EA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左图为用户，右图为管理员。在用户视图看，用户可以按类搜索商品信息，评论以及下订单，加购物车等的操作（主要面向商品）。而在管理员视图看，需要有审核商品，管理用户信用分以及管理商品和用户的操作链接（主要是管理商品和用户的链接）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560BC0-EC91-4847-A120-CA4716FC1EA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560BC0-EC91-4847-A120-CA4716FC1EA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在搜索引擎上搜索的一系列关键字可以找到我们的系统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560BC0-EC91-4847-A120-CA4716FC1EA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如何解决上述的安全性问题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560BC0-EC91-4847-A120-CA4716FC1EA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560BC0-EC91-4847-A120-CA4716FC1EA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28403" y="945913"/>
            <a:ext cx="8637073" cy="2618554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28404" y="3564467"/>
            <a:ext cx="8637072" cy="1071095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00A40-B4EC-441A-B9B2-908875F762B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27124" y="329307"/>
            <a:ext cx="5943668" cy="309201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24392" y="134930"/>
            <a:ext cx="811019" cy="503578"/>
          </a:xfrm>
        </p:spPr>
        <p:txBody>
          <a:bodyPr/>
          <a:lstStyle/>
          <a:p>
            <a:fld id="{6DCD5457-4304-4D9A-9B14-6DC07FF8A31D}" type="slidenum">
              <a:rPr lang="zh-CN" altLang="en-US" smtClean="0"/>
            </a:fld>
            <a:endParaRPr lang="zh-CN" altLang="en-US"/>
          </a:p>
        </p:txBody>
      </p:sp>
      <p:pic>
        <p:nvPicPr>
          <p:cNvPr id="16" name="Picture 15" descr="RedHashing.emf"/>
          <p:cNvPicPr/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>
            <a:fillRect/>
          </a:stretch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00A40-B4EC-441A-B9B2-908875F762B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D5457-4304-4D9A-9B14-6DC07FF8A31D}" type="slidenum">
              <a:rPr lang="zh-CN" altLang="en-US" smtClean="0"/>
            </a:fld>
            <a:endParaRPr lang="zh-CN" altLang="en-US"/>
          </a:p>
        </p:txBody>
      </p:sp>
      <p:pic>
        <p:nvPicPr>
          <p:cNvPr id="15" name="Picture 14" descr="RedHashing.emf"/>
          <p:cNvPicPr/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>
            <a:fillRect/>
          </a:stretch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24709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30270" y="798973"/>
            <a:ext cx="7828830" cy="4659889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00A40-B4EC-441A-B9B2-908875F762B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D5457-4304-4D9A-9B14-6DC07FF8A31D}" type="slidenum">
              <a:rPr lang="zh-CN" altLang="en-US" smtClean="0"/>
            </a:fld>
            <a:endParaRPr lang="zh-CN" altLang="en-US"/>
          </a:p>
        </p:txBody>
      </p:sp>
      <p:pic>
        <p:nvPicPr>
          <p:cNvPr id="17" name="Picture 16" descr="RedHashing.emf"/>
          <p:cNvPicPr/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59215" b="36435"/>
          <a:stretch>
            <a:fillRect/>
          </a:stretch>
        </p:blipFill>
        <p:spPr>
          <a:xfrm rot="5400000">
            <a:off x="8642279" y="3046916"/>
            <a:ext cx="4663440" cy="15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200"/>
            </a:lvl1pPr>
          </a:lstStyle>
          <a:p>
            <a:fld id="{BB800A40-B4EC-441A-B9B2-908875F762B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200"/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D5457-4304-4D9A-9B14-6DC07FF8A31D}" type="slidenum">
              <a:rPr lang="zh-CN" altLang="en-US" smtClean="0"/>
            </a:fld>
            <a:endParaRPr lang="zh-CN" altLang="en-US"/>
          </a:p>
        </p:txBody>
      </p:sp>
      <p:pic>
        <p:nvPicPr>
          <p:cNvPr id="24" name="Picture 23" descr="RedHashing.emf"/>
          <p:cNvPicPr/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>
            <a:fillRect/>
          </a:stretch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9167" y="1756129"/>
            <a:ext cx="8619060" cy="2050065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129166" y="3806195"/>
            <a:ext cx="8619060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00A40-B4EC-441A-B9B2-908875F762B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D5457-4304-4D9A-9B14-6DC07FF8A31D}" type="slidenum">
              <a:rPr lang="zh-CN" altLang="en-US" smtClean="0"/>
            </a:fld>
            <a:endParaRPr lang="zh-CN" altLang="en-US"/>
          </a:p>
        </p:txBody>
      </p:sp>
      <p:pic>
        <p:nvPicPr>
          <p:cNvPr id="16" name="Picture 15" descr="RedHashing.emf"/>
          <p:cNvPicPr/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>
            <a:fillRect/>
          </a:stretch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1052" y="958037"/>
            <a:ext cx="9605635" cy="105930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9166" y="2165621"/>
            <a:ext cx="4645152" cy="329385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5606" y="2171769"/>
            <a:ext cx="4645152" cy="328709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00A40-B4EC-441A-B9B2-908875F762B8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D5457-4304-4D9A-9B14-6DC07FF8A31D}" type="slidenum">
              <a:rPr lang="zh-CN" altLang="en-US" smtClean="0"/>
            </a:fld>
            <a:endParaRPr lang="zh-CN" altLang="en-US"/>
          </a:p>
        </p:txBody>
      </p:sp>
      <p:pic>
        <p:nvPicPr>
          <p:cNvPr id="16" name="Picture 15" descr="RedHashing.emf"/>
          <p:cNvPicPr/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>
            <a:fillRect/>
          </a:stretch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9166" y="953336"/>
            <a:ext cx="9607661" cy="105631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9166" y="2169727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800" b="0" cap="none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9166" y="2974448"/>
            <a:ext cx="4645152" cy="249387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4337" y="2173181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800" b="0" cap="none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94337" y="2971669"/>
            <a:ext cx="4645152" cy="248719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00A40-B4EC-441A-B9B2-908875F762B8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D5457-4304-4D9A-9B14-6DC07FF8A31D}" type="slidenum">
              <a:rPr lang="zh-CN" altLang="en-US" smtClean="0"/>
            </a:fld>
            <a:endParaRPr lang="zh-CN" altLang="en-US"/>
          </a:p>
        </p:txBody>
      </p:sp>
      <p:pic>
        <p:nvPicPr>
          <p:cNvPr id="18" name="Picture 17" descr="RedHashing.emf"/>
          <p:cNvPicPr/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>
            <a:fillRect/>
          </a:stretch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00A40-B4EC-441A-B9B2-908875F762B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D5457-4304-4D9A-9B14-6DC07FF8A31D}" type="slidenum">
              <a:rPr lang="zh-CN" altLang="en-US" smtClean="0"/>
            </a:fld>
            <a:endParaRPr lang="zh-CN" altLang="en-US"/>
          </a:p>
        </p:txBody>
      </p:sp>
      <p:pic>
        <p:nvPicPr>
          <p:cNvPr id="14" name="Picture 13" descr="RedHashing.emf"/>
          <p:cNvPicPr/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>
            <a:fillRect/>
          </a:stretch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00A40-B4EC-441A-B9B2-908875F762B8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D5457-4304-4D9A-9B14-6DC07FF8A31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4291" y="952578"/>
            <a:ext cx="3275013" cy="2322176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23334" y="952578"/>
            <a:ext cx="6012470" cy="4505221"/>
          </a:xfrm>
        </p:spPr>
        <p:txBody>
          <a:bodyPr anchor="ctr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4291" y="3274754"/>
            <a:ext cx="3275013" cy="2178918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00A40-B4EC-441A-B9B2-908875F762B8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D5457-4304-4D9A-9B14-6DC07FF8A31D}" type="slidenum">
              <a:rPr lang="zh-CN" altLang="en-US" smtClean="0"/>
            </a:fld>
            <a:endParaRPr lang="zh-CN" altLang="en-US"/>
          </a:p>
        </p:txBody>
      </p:sp>
      <p:pic>
        <p:nvPicPr>
          <p:cNvPr id="16" name="Picture 15" descr="RedHashing.emf"/>
          <p:cNvPicPr/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>
            <a:fillRect/>
          </a:stretch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9124" y="1129513"/>
            <a:ext cx="5854872" cy="192420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8247" y="3053721"/>
            <a:ext cx="5846486" cy="2096013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125300" y="5469856"/>
            <a:ext cx="5849605" cy="320123"/>
          </a:xfrm>
        </p:spPr>
        <p:txBody>
          <a:bodyPr/>
          <a:lstStyle>
            <a:lvl1pPr algn="l">
              <a:defRPr/>
            </a:lvl1pPr>
          </a:lstStyle>
          <a:p>
            <a:fld id="{BB800A40-B4EC-441A-B9B2-908875F762B8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25300" y="318640"/>
            <a:ext cx="4877818" cy="320931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176794" y="137408"/>
            <a:ext cx="811019" cy="503578"/>
          </a:xfrm>
        </p:spPr>
        <p:txBody>
          <a:bodyPr/>
          <a:lstStyle/>
          <a:p>
            <a:fld id="{6DCD5457-4304-4D9A-9B14-6DC07FF8A31D}" type="slidenum">
              <a:rPr lang="zh-CN" altLang="en-US" smtClean="0"/>
            </a:fld>
            <a:endParaRPr lang="zh-CN" altLang="en-US"/>
          </a:p>
        </p:txBody>
      </p:sp>
      <p:pic>
        <p:nvPicPr>
          <p:cNvPr id="22" name="Picture 21" descr="RedHashing.emf"/>
          <p:cNvPicPr/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6" t="474" r="48549" b="36564"/>
          <a:stretch>
            <a:fillRect/>
          </a:stretch>
        </p:blipFill>
        <p:spPr>
          <a:xfrm>
            <a:off x="1125460" y="643464"/>
            <a:ext cx="5879592" cy="15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2.jpe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>
            <a:fillRect/>
          </a:stretch>
        </p:blipFill>
        <p:spPr>
          <a:xfrm>
            <a:off x="0" y="6119336"/>
            <a:ext cx="12192000" cy="74295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0" y="468769"/>
            <a:ext cx="12192000" cy="564702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  <a:lumMod val="100000"/>
                </a:schemeClr>
              </a:gs>
              <a:gs pos="100000">
                <a:schemeClr val="bg2">
                  <a:lumMod val="95000"/>
                  <a:lumOff val="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/>
          <p:cNvCxnSpPr/>
          <p:nvPr/>
        </p:nvCxnSpPr>
        <p:spPr>
          <a:xfrm>
            <a:off x="0" y="6121269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30270" y="953324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30270" y="2171769"/>
            <a:ext cx="9603275" cy="32945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32830" y="330370"/>
            <a:ext cx="251539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800A40-B4EC-441A-B9B2-908875F762B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30270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18076" y="137408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CD5457-4304-4D9A-9B14-6DC07FF8A31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9.png"/><Relationship Id="rId1" Type="http://schemas.openxmlformats.org/officeDocument/2006/relationships/tags" Target="../tags/tag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4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5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6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7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372244" y="1127761"/>
            <a:ext cx="9793596" cy="1758684"/>
          </a:xfrm>
        </p:spPr>
        <p:txBody>
          <a:bodyPr>
            <a:normAutofit fontScale="90000"/>
          </a:bodyPr>
          <a:lstStyle/>
          <a:p>
            <a:r>
              <a:rPr lang="en-US" altLang="zh-CN" sz="7300" dirty="0">
                <a:latin typeface="Monotype Corsiva" panose="03010101010201010101" pitchFamily="66" charset="0"/>
                <a:ea typeface="楷体" panose="02010609060101010101" pitchFamily="49" charset="-122"/>
                <a:cs typeface="Times New Roman" panose="02020603050405020304" pitchFamily="18" charset="0"/>
              </a:rPr>
              <a:t>Presentation  </a:t>
            </a:r>
            <a:b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</a:b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						</a:t>
            </a:r>
            <a:r>
              <a:rPr lang="zh-CN" altLang="en-US" sz="8000" dirty="0">
                <a:latin typeface="华文行楷" panose="02010800040101010101" pitchFamily="2" charset="-122"/>
                <a:ea typeface="华文行楷" panose="02010800040101010101" pitchFamily="2" charset="-122"/>
                <a:cs typeface="Times New Roman" panose="02020603050405020304" pitchFamily="18" charset="0"/>
              </a:rPr>
              <a:t>实施展示</a:t>
            </a:r>
            <a:endParaRPr lang="zh-CN" altLang="en-US" dirty="0">
              <a:latin typeface="华文行楷" panose="02010800040101010101" pitchFamily="2" charset="-122"/>
              <a:ea typeface="华文行楷" panose="020108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8080" y="3479486"/>
            <a:ext cx="4012556" cy="2067874"/>
          </a:xfrm>
        </p:spPr>
        <p:txBody>
          <a:bodyPr>
            <a:normAutofit/>
          </a:bodyPr>
          <a:lstStyle/>
          <a:p>
            <a:r>
              <a:rPr lang="zh-CN" altLang="en-US" sz="36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项目名称：</a:t>
            </a:r>
            <a:endParaRPr lang="en-US" altLang="zh-CN" sz="3600" b="1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en-US" altLang="zh-CN" sz="36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	</a:t>
            </a:r>
            <a:r>
              <a:rPr lang="zh-CN" altLang="en-US" sz="36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二手交易平台</a:t>
            </a:r>
            <a:endParaRPr lang="zh-CN" altLang="en-US" sz="3600" b="1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" name="矩形: 圆角 3"/>
          <p:cNvSpPr/>
          <p:nvPr/>
        </p:nvSpPr>
        <p:spPr>
          <a:xfrm>
            <a:off x="1087120" y="3068320"/>
            <a:ext cx="10373360" cy="29260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5567680" y="3291526"/>
            <a:ext cx="525207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第十一组</a:t>
            </a:r>
            <a:endParaRPr lang="en-US" altLang="zh-CN" sz="28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组 长： 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陈佳灵 </a:t>
            </a:r>
            <a:endParaRPr lang="en-US" altLang="zh-CN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567680" y="4361659"/>
            <a:ext cx="547624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CN" altLang="en-US" sz="2800" b="1" dirty="0">
                <a:solidFill>
                  <a:prstClr val="black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组 员： </a:t>
            </a:r>
            <a:r>
              <a:rPr lang="zh-CN" altLang="en-US" sz="2800" dirty="0">
                <a:solidFill>
                  <a:prstClr val="black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刘荣樵</a:t>
            </a:r>
            <a:r>
              <a:rPr lang="en-US" altLang="zh-CN" sz="2800" dirty="0">
                <a:solidFill>
                  <a:prstClr val="black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 </a:t>
            </a:r>
            <a:r>
              <a:rPr lang="zh-CN" altLang="en-US" sz="2800" dirty="0">
                <a:solidFill>
                  <a:prstClr val="black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李忠昊</a:t>
            </a:r>
            <a:r>
              <a:rPr lang="en-US" altLang="zh-CN" sz="2800" dirty="0">
                <a:solidFill>
                  <a:prstClr val="black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zh-CN" altLang="en-US" sz="2800" dirty="0">
                <a:solidFill>
                  <a:prstClr val="black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李政阳何剑萍</a:t>
            </a:r>
            <a:r>
              <a:rPr lang="en-US" altLang="zh-CN" sz="2800" dirty="0">
                <a:solidFill>
                  <a:prstClr val="black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 </a:t>
            </a:r>
            <a:r>
              <a:rPr lang="zh-CN" altLang="en-US" sz="2800" dirty="0">
                <a:solidFill>
                  <a:prstClr val="black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段  佳</a:t>
            </a:r>
            <a:r>
              <a:rPr lang="en-US" altLang="zh-CN" sz="2800" dirty="0">
                <a:solidFill>
                  <a:prstClr val="black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 </a:t>
            </a:r>
            <a:r>
              <a:rPr lang="zh-CN" altLang="en-US" sz="2800" dirty="0">
                <a:solidFill>
                  <a:prstClr val="black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凌  茜</a:t>
            </a:r>
            <a:r>
              <a:rPr lang="en-US" altLang="zh-CN" sz="2800" dirty="0">
                <a:solidFill>
                  <a:prstClr val="black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zh-CN" altLang="en-US" sz="2800" dirty="0">
                <a:solidFill>
                  <a:prstClr val="black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张佳瑶</a:t>
            </a:r>
            <a:endParaRPr lang="zh-CN" altLang="en-US" sz="2800" dirty="0">
              <a:solidFill>
                <a:prstClr val="black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endParaRPr lang="zh-CN" alt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5160636" y="3068320"/>
            <a:ext cx="0" cy="292608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/>
          <p:cNvPicPr>
            <a:picLocks noGrp="1" noChangeAspect="1"/>
          </p:cNvPicPr>
          <p:nvPr>
            <p:ph idx="4294967295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2788" y="0"/>
            <a:ext cx="8939212" cy="3294063"/>
          </a:xfr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3273" y="3092049"/>
            <a:ext cx="8938727" cy="2997717"/>
          </a:xfrm>
          <a:prstGeom prst="rect">
            <a:avLst/>
          </a:prstGeom>
        </p:spPr>
      </p:pic>
      <p:sp>
        <p:nvSpPr>
          <p:cNvPr id="8" name="标题 1"/>
          <p:cNvSpPr txBox="1"/>
          <p:nvPr/>
        </p:nvSpPr>
        <p:spPr>
          <a:xfrm>
            <a:off x="0" y="0"/>
            <a:ext cx="3253105" cy="104923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14400">
              <a:lnSpc>
                <a:spcPct val="90000"/>
              </a:lnSpc>
              <a:spcBef>
                <a:spcPct val="0"/>
              </a:spcBef>
              <a:buNone/>
              <a:defRPr sz="5400" b="1" i="0" cap="none">
                <a:effectLst/>
                <a:latin typeface="楷体" panose="02010609060101010101" pitchFamily="49" charset="-122"/>
                <a:ea typeface="楷体" panose="02010609060101010101" pitchFamily="49" charset="-122"/>
                <a:cs typeface="+mj-cs"/>
              </a:defRPr>
            </a:lvl1pPr>
          </a:lstStyle>
          <a:p>
            <a:pPr algn="dist"/>
            <a:r>
              <a:rPr lang="zh-CN" altLang="en-US" dirty="0"/>
              <a:t>活动图</a:t>
            </a:r>
            <a:endParaRPr lang="en-US" altLang="zh-CN" dirty="0"/>
          </a:p>
        </p:txBody>
      </p:sp>
      <p:sp>
        <p:nvSpPr>
          <p:cNvPr id="2" name="文本框 1"/>
          <p:cNvSpPr txBox="1"/>
          <p:nvPr/>
        </p:nvSpPr>
        <p:spPr>
          <a:xfrm>
            <a:off x="918667" y="2194560"/>
            <a:ext cx="1415772" cy="246888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>
            <a:defPPr>
              <a:defRPr lang="en-US"/>
            </a:defPPr>
            <a:lvl1pPr>
              <a:defRPr sz="4000" b="1">
                <a:latin typeface="楷体" panose="02010609060101010101" pitchFamily="49" charset="-122"/>
                <a:ea typeface="楷体" panose="02010609060101010101" pitchFamily="49" charset="-122"/>
              </a:defRPr>
            </a:lvl1pPr>
          </a:lstStyle>
          <a:p>
            <a:r>
              <a:rPr lang="zh-CN" altLang="en-US" dirty="0"/>
              <a:t>平台维护用户修改</a:t>
            </a:r>
            <a:endParaRPr lang="en-US" altLang="zh-CN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1"/>
            <a:ext cx="6095999" cy="72897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4400" b="1" dirty="0">
                <a:latin typeface="楷体" panose="02010609060101010101" pitchFamily="49" charset="-122"/>
                <a:ea typeface="楷体" panose="02010609060101010101" pitchFamily="49" charset="-122"/>
              </a:rPr>
              <a:t>超文本动态建模</a:t>
            </a:r>
            <a:endParaRPr lang="zh-CN" altLang="en-US" sz="44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623721"/>
            <a:ext cx="12192000" cy="5610557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6258560" cy="104923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超文本静态建模</a:t>
            </a:r>
            <a:endParaRPr lang="en-US" altLang="zh-CN"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r"/>
            <a:r>
              <a:rPr lang="en-US" altLang="zh-CN" b="1" dirty="0">
                <a:latin typeface="楷体" panose="02010609060101010101" pitchFamily="49" charset="-122"/>
                <a:ea typeface="楷体" panose="02010609060101010101" pitchFamily="49" charset="-122"/>
              </a:rPr>
              <a:t>——</a:t>
            </a: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用户</a:t>
            </a:r>
            <a:r>
              <a:rPr lang="en-US" altLang="zh-CN" b="1" dirty="0">
                <a:latin typeface="楷体" panose="02010609060101010101" pitchFamily="49" charset="-122"/>
                <a:ea typeface="楷体" panose="02010609060101010101" pitchFamily="49" charset="-122"/>
              </a:rPr>
              <a:t>/</a:t>
            </a: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管理员视图</a:t>
            </a:r>
            <a:endParaRPr lang="en-US" altLang="zh-CN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74173"/>
            <a:ext cx="7032396" cy="494780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2397" y="1174173"/>
            <a:ext cx="5159604" cy="4947804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38"/>
          <a:stretch>
            <a:fillRect/>
          </a:stretch>
        </p:blipFill>
        <p:spPr>
          <a:xfrm>
            <a:off x="3288779" y="753821"/>
            <a:ext cx="8903221" cy="5350358"/>
          </a:xfrm>
          <a:prstGeom prst="rect">
            <a:avLst/>
          </a:prstGeom>
        </p:spPr>
      </p:pic>
      <p:sp>
        <p:nvSpPr>
          <p:cNvPr id="3" name="标题 1"/>
          <p:cNvSpPr txBox="1"/>
          <p:nvPr/>
        </p:nvSpPr>
        <p:spPr>
          <a:xfrm>
            <a:off x="0" y="0"/>
            <a:ext cx="6014719" cy="11684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适应性建模</a:t>
            </a:r>
            <a:endParaRPr lang="en-US" altLang="zh-CN"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r"/>
            <a:r>
              <a:rPr lang="en-US" altLang="zh-CN" b="1" dirty="0">
                <a:latin typeface="楷体" panose="02010609060101010101" pitchFamily="49" charset="-122"/>
                <a:ea typeface="楷体" panose="02010609060101010101" pitchFamily="49" charset="-122"/>
              </a:rPr>
              <a:t>——</a:t>
            </a: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用户决策的静态建模</a:t>
            </a:r>
            <a:endParaRPr lang="zh-CN" alt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7" t="1505" r="2527" b="2215"/>
          <a:stretch>
            <a:fillRect/>
          </a:stretch>
        </p:blipFill>
        <p:spPr>
          <a:xfrm>
            <a:off x="3820160" y="71120"/>
            <a:ext cx="8371840" cy="6063030"/>
          </a:xfrm>
          <a:prstGeom prst="rect">
            <a:avLst/>
          </a:prstGeom>
        </p:spPr>
      </p:pic>
      <p:sp>
        <p:nvSpPr>
          <p:cNvPr id="2" name="标题 1"/>
          <p:cNvSpPr txBox="1"/>
          <p:nvPr/>
        </p:nvSpPr>
        <p:spPr>
          <a:xfrm>
            <a:off x="1" y="1"/>
            <a:ext cx="5171439" cy="934720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适应性建模</a:t>
            </a:r>
            <a:endParaRPr lang="en-US" altLang="zh-CN"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r"/>
            <a:r>
              <a:rPr lang="en-US" altLang="zh-CN" b="1" dirty="0">
                <a:latin typeface="楷体" panose="02010609060101010101" pitchFamily="49" charset="-122"/>
                <a:ea typeface="楷体" panose="02010609060101010101" pitchFamily="49" charset="-122"/>
              </a:rPr>
              <a:t>——</a:t>
            </a: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索引的动态适应</a:t>
            </a:r>
            <a:endParaRPr lang="zh-CN" alt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1" y="0"/>
            <a:ext cx="5150068" cy="104923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适应性建模</a:t>
            </a:r>
            <a:endParaRPr lang="en-US" altLang="zh-CN"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r"/>
            <a:r>
              <a:rPr lang="en-US" altLang="zh-CN" b="1" dirty="0">
                <a:latin typeface="楷体" panose="02010609060101010101" pitchFamily="49" charset="-122"/>
                <a:ea typeface="楷体" panose="02010609060101010101" pitchFamily="49" charset="-122"/>
              </a:rPr>
              <a:t>——</a:t>
            </a: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页面动态适应性</a:t>
            </a:r>
            <a:endParaRPr lang="zh-CN" alt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6785" y="0"/>
            <a:ext cx="6725384" cy="6125834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/>
          <p:nvPr/>
        </p:nvSpPr>
        <p:spPr>
          <a:xfrm>
            <a:off x="0" y="0"/>
            <a:ext cx="9603275" cy="104923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架构设计</a:t>
            </a:r>
            <a:endParaRPr lang="en-US" altLang="zh-CN"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    </a:t>
            </a:r>
            <a:r>
              <a:rPr lang="en-US" altLang="zh-CN" b="1" dirty="0">
                <a:latin typeface="楷体" panose="02010609060101010101" pitchFamily="49" charset="-122"/>
                <a:ea typeface="楷体" panose="02010609060101010101" pitchFamily="49" charset="-122"/>
              </a:rPr>
              <a:t>MVC</a:t>
            </a: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设计模式</a:t>
            </a:r>
            <a:endParaRPr lang="zh-CN" altLang="en-US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308860" y="1082040"/>
            <a:ext cx="7574280" cy="469392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9603275" cy="104923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4400" b="1" dirty="0">
                <a:latin typeface="楷体" panose="02010609060101010101" pitchFamily="49" charset="-122"/>
                <a:ea typeface="楷体" panose="02010609060101010101" pitchFamily="49" charset="-122"/>
              </a:rPr>
              <a:t>构建</a:t>
            </a:r>
            <a:r>
              <a:rPr lang="en-US" altLang="zh-CN" sz="4400" b="1" dirty="0">
                <a:latin typeface="楷体" panose="02010609060101010101" pitchFamily="49" charset="-122"/>
                <a:ea typeface="楷体" panose="02010609060101010101" pitchFamily="49" charset="-122"/>
              </a:rPr>
              <a:t>&amp;</a:t>
            </a:r>
            <a:r>
              <a:rPr lang="zh-CN" altLang="en-US" sz="4400" b="1" dirty="0">
                <a:latin typeface="楷体" panose="02010609060101010101" pitchFamily="49" charset="-122"/>
                <a:ea typeface="楷体" panose="02010609060101010101" pitchFamily="49" charset="-122"/>
              </a:rPr>
              <a:t>部署</a:t>
            </a:r>
            <a:endParaRPr lang="zh-CN" altLang="en-US" sz="44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8805" y="1421176"/>
            <a:ext cx="8857561" cy="4655108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053587" y="588874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latin typeface="楷体" panose="02010609060101010101" pitchFamily="49" charset="-122"/>
                <a:ea typeface="楷体" panose="02010609060101010101" pitchFamily="49" charset="-122"/>
              </a:rPr>
              <a:t>主页</a:t>
            </a:r>
            <a:endParaRPr lang="zh-CN" altLang="en-US" sz="36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9603275" cy="104923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4400" b="1" dirty="0">
                <a:latin typeface="楷体" panose="02010609060101010101" pitchFamily="49" charset="-122"/>
                <a:ea typeface="楷体" panose="02010609060101010101" pitchFamily="49" charset="-122"/>
              </a:rPr>
              <a:t>构建</a:t>
            </a:r>
            <a:r>
              <a:rPr lang="en-US" altLang="zh-CN" sz="4400" b="1" dirty="0">
                <a:latin typeface="楷体" panose="02010609060101010101" pitchFamily="49" charset="-122"/>
                <a:ea typeface="楷体" panose="02010609060101010101" pitchFamily="49" charset="-122"/>
              </a:rPr>
              <a:t>&amp;</a:t>
            </a:r>
            <a:r>
              <a:rPr lang="zh-CN" altLang="en-US" sz="4400" b="1" dirty="0">
                <a:latin typeface="楷体" panose="02010609060101010101" pitchFamily="49" charset="-122"/>
                <a:ea typeface="楷体" panose="02010609060101010101" pitchFamily="49" charset="-122"/>
              </a:rPr>
              <a:t>部署</a:t>
            </a:r>
            <a:endParaRPr lang="zh-CN" altLang="en-US" sz="44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7730" y="1337110"/>
            <a:ext cx="9496540" cy="4712588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801637" y="485136"/>
            <a:ext cx="24832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latin typeface="楷体" panose="02010609060101010101" pitchFamily="49" charset="-122"/>
                <a:ea typeface="楷体" panose="02010609060101010101" pitchFamily="49" charset="-122"/>
              </a:rPr>
              <a:t>登录功能</a:t>
            </a:r>
            <a:endParaRPr lang="zh-CN" altLang="en-US" sz="36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9603275" cy="104923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4400" b="1" dirty="0">
                <a:latin typeface="楷体" panose="02010609060101010101" pitchFamily="49" charset="-122"/>
                <a:ea typeface="楷体" panose="02010609060101010101" pitchFamily="49" charset="-122"/>
              </a:rPr>
              <a:t>构建</a:t>
            </a:r>
            <a:r>
              <a:rPr lang="en-US" altLang="zh-CN" sz="4400" b="1" dirty="0">
                <a:latin typeface="楷体" panose="02010609060101010101" pitchFamily="49" charset="-122"/>
                <a:ea typeface="楷体" panose="02010609060101010101" pitchFamily="49" charset="-122"/>
              </a:rPr>
              <a:t>&amp;</a:t>
            </a:r>
            <a:r>
              <a:rPr lang="zh-CN" altLang="en-US" sz="4400" b="1" dirty="0">
                <a:latin typeface="楷体" panose="02010609060101010101" pitchFamily="49" charset="-122"/>
                <a:ea typeface="楷体" panose="02010609060101010101" pitchFamily="49" charset="-122"/>
              </a:rPr>
              <a:t>部署</a:t>
            </a:r>
            <a:endParaRPr lang="zh-CN" altLang="en-US" sz="44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1622"/>
            <a:ext cx="11710931" cy="4616373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942394" y="607617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latin typeface="楷体" panose="02010609060101010101" pitchFamily="49" charset="-122"/>
                <a:ea typeface="楷体" panose="02010609060101010101" pitchFamily="49" charset="-122"/>
              </a:rPr>
              <a:t>注册功能</a:t>
            </a:r>
            <a:endParaRPr lang="zh-CN" altLang="en-US" sz="32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b="1" dirty="0">
                <a:latin typeface="楷体" panose="02010609060101010101" pitchFamily="49" charset="-122"/>
                <a:ea typeface="楷体" panose="02010609060101010101" pitchFamily="49" charset="-122"/>
              </a:rPr>
              <a:t>项目简介</a:t>
            </a:r>
            <a:endParaRPr lang="zh-CN" altLang="en-US" sz="40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130270" y="1783865"/>
            <a:ext cx="9603275" cy="678751"/>
          </a:xfrm>
        </p:spPr>
        <p:txBody>
          <a:bodyPr>
            <a:normAutofit/>
          </a:bodyPr>
          <a:lstStyle/>
          <a:p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本项目致力于为全体西电师生创建一个方便、安全的二手交易平台。</a:t>
            </a:r>
            <a:endParaRPr lang="zh-CN" altLang="en-US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endParaRPr lang="en-US" altLang="zh-CN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endParaRPr lang="en-US" altLang="zh-CN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endParaRPr lang="en-US" altLang="zh-CN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endParaRPr lang="en-US" altLang="zh-CN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249680" y="4752403"/>
            <a:ext cx="90142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	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另外，为了保证交易的可靠性，平台将对用户的一卡通进行绑定，且在买家卖家双方均确认后交易达成。</a:t>
            </a:r>
            <a:endParaRPr lang="zh-CN" altLang="en-US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1249680" y="2499360"/>
            <a:ext cx="4203730" cy="2011680"/>
            <a:chOff x="1249680" y="2499360"/>
            <a:chExt cx="4203730" cy="2011680"/>
          </a:xfrm>
        </p:grpSpPr>
        <p:sp>
          <p:nvSpPr>
            <p:cNvPr id="4" name="文本框 3"/>
            <p:cNvSpPr txBox="1"/>
            <p:nvPr/>
          </p:nvSpPr>
          <p:spPr>
            <a:xfrm>
              <a:off x="1249680" y="2550160"/>
              <a:ext cx="4203730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latin typeface="楷体" panose="02010609060101010101" pitchFamily="49" charset="-122"/>
                  <a:ea typeface="楷体" panose="02010609060101010101" pitchFamily="49" charset="-122"/>
                </a:rPr>
                <a:t>作为卖家</a:t>
              </a:r>
              <a:endPara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endParaRPr>
            </a:p>
            <a:p>
              <a:r>
                <a:rPr lang="en-US" altLang="zh-CN" sz="2400" dirty="0">
                  <a:latin typeface="楷体" panose="02010609060101010101" pitchFamily="49" charset="-122"/>
                  <a:ea typeface="楷体" panose="02010609060101010101" pitchFamily="49" charset="-122"/>
                </a:rPr>
                <a:t>	</a:t>
              </a:r>
              <a:r>
                <a:rPr lang="zh-CN" altLang="en-US" sz="2400" dirty="0">
                  <a:latin typeface="楷体" panose="02010609060101010101" pitchFamily="49" charset="-122"/>
                  <a:ea typeface="楷体" panose="02010609060101010101" pitchFamily="49" charset="-122"/>
                </a:rPr>
                <a:t>你只需要提供要出售物品的名称、价格和分类信息。卖家发布的信息将按时间顺序排列显示，并可以按类别浏览。</a:t>
              </a:r>
              <a:endPara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7" name="矩形: 圆角 6"/>
            <p:cNvSpPr/>
            <p:nvPr/>
          </p:nvSpPr>
          <p:spPr>
            <a:xfrm>
              <a:off x="1249680" y="2499360"/>
              <a:ext cx="4196080" cy="201168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5756786" y="2499360"/>
            <a:ext cx="4460240" cy="2120941"/>
            <a:chOff x="5756786" y="2499360"/>
            <a:chExt cx="4460240" cy="2120941"/>
          </a:xfrm>
        </p:grpSpPr>
        <p:sp>
          <p:nvSpPr>
            <p:cNvPr id="5" name="文本框 4"/>
            <p:cNvSpPr txBox="1"/>
            <p:nvPr/>
          </p:nvSpPr>
          <p:spPr>
            <a:xfrm>
              <a:off x="5756786" y="2681309"/>
              <a:ext cx="4460240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latin typeface="楷体" panose="02010609060101010101" pitchFamily="49" charset="-122"/>
                  <a:ea typeface="楷体" panose="02010609060101010101" pitchFamily="49" charset="-122"/>
                </a:rPr>
                <a:t>作为买家</a:t>
              </a:r>
              <a:endPara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endParaRPr>
            </a:p>
            <a:p>
              <a:r>
                <a:rPr lang="en-US" altLang="zh-CN" sz="2400" dirty="0">
                  <a:latin typeface="楷体" panose="02010609060101010101" pitchFamily="49" charset="-122"/>
                  <a:ea typeface="楷体" panose="02010609060101010101" pitchFamily="49" charset="-122"/>
                </a:rPr>
                <a:t>	</a:t>
              </a:r>
              <a:r>
                <a:rPr lang="zh-CN" altLang="en-US" sz="2400" dirty="0">
                  <a:latin typeface="楷体" panose="02010609060101010101" pitchFamily="49" charset="-122"/>
                  <a:ea typeface="楷体" panose="02010609060101010101" pitchFamily="49" charset="-122"/>
                </a:rPr>
                <a:t>你可以私下和卖家聊天，并参考卖家的信誉度决定是否进行交易。</a:t>
              </a:r>
              <a:endPara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endParaRPr>
            </a:p>
            <a:p>
              <a:endParaRPr lang="zh-CN" altLang="en-US" sz="2400" dirty="0"/>
            </a:p>
          </p:txBody>
        </p:sp>
        <p:sp>
          <p:nvSpPr>
            <p:cNvPr id="8" name="矩形: 圆角 7"/>
            <p:cNvSpPr/>
            <p:nvPr/>
          </p:nvSpPr>
          <p:spPr>
            <a:xfrm>
              <a:off x="5764436" y="2499360"/>
              <a:ext cx="4452590" cy="201168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9603275" cy="104923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4400" b="1" dirty="0">
                <a:latin typeface="楷体" panose="02010609060101010101" pitchFamily="49" charset="-122"/>
                <a:ea typeface="楷体" panose="02010609060101010101" pitchFamily="49" charset="-122"/>
              </a:rPr>
              <a:t>构建</a:t>
            </a:r>
            <a:r>
              <a:rPr lang="en-US" altLang="zh-CN" sz="4400" b="1" dirty="0">
                <a:latin typeface="楷体" panose="02010609060101010101" pitchFamily="49" charset="-122"/>
                <a:ea typeface="楷体" panose="02010609060101010101" pitchFamily="49" charset="-122"/>
              </a:rPr>
              <a:t>&amp;</a:t>
            </a:r>
            <a:r>
              <a:rPr lang="zh-CN" altLang="en-US" sz="4400" b="1" dirty="0">
                <a:latin typeface="楷体" panose="02010609060101010101" pitchFamily="49" charset="-122"/>
                <a:ea typeface="楷体" panose="02010609060101010101" pitchFamily="49" charset="-122"/>
              </a:rPr>
              <a:t>部署</a:t>
            </a:r>
            <a:endParaRPr lang="zh-CN" altLang="en-US" sz="44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0666" y="1260437"/>
            <a:ext cx="8317734" cy="4729421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267199" y="524617"/>
            <a:ext cx="36576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楷体" panose="02010609060101010101" pitchFamily="49" charset="-122"/>
                <a:ea typeface="楷体" panose="02010609060101010101" pitchFamily="49" charset="-122"/>
              </a:rPr>
              <a:t>商品信息添加功能</a:t>
            </a:r>
            <a:endParaRPr lang="zh-CN" altLang="en-US" sz="32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9603275" cy="104923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4400" b="1" dirty="0">
                <a:latin typeface="楷体" panose="02010609060101010101" pitchFamily="49" charset="-122"/>
                <a:ea typeface="楷体" panose="02010609060101010101" pitchFamily="49" charset="-122"/>
              </a:rPr>
              <a:t>构建</a:t>
            </a:r>
            <a:r>
              <a:rPr lang="en-US" altLang="zh-CN" sz="4400" b="1" dirty="0">
                <a:latin typeface="楷体" panose="02010609060101010101" pitchFamily="49" charset="-122"/>
                <a:ea typeface="楷体" panose="02010609060101010101" pitchFamily="49" charset="-122"/>
              </a:rPr>
              <a:t>&amp;</a:t>
            </a:r>
            <a:r>
              <a:rPr lang="zh-CN" altLang="en-US" sz="4400" b="1" dirty="0">
                <a:latin typeface="楷体" panose="02010609060101010101" pitchFamily="49" charset="-122"/>
                <a:ea typeface="楷体" panose="02010609060101010101" pitchFamily="49" charset="-122"/>
              </a:rPr>
              <a:t>部署</a:t>
            </a:r>
            <a:endParaRPr lang="zh-CN" altLang="en-US" sz="44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383" y="1657859"/>
            <a:ext cx="11909234" cy="409312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638102" y="756847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latin typeface="楷体" panose="02010609060101010101" pitchFamily="49" charset="-122"/>
                <a:ea typeface="楷体" panose="02010609060101010101" pitchFamily="49" charset="-122"/>
              </a:rPr>
              <a:t>购物车功能</a:t>
            </a:r>
            <a:endParaRPr lang="zh-CN" altLang="en-US" sz="32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9603275" cy="104923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4400" b="1" dirty="0">
                <a:latin typeface="楷体" panose="02010609060101010101" pitchFamily="49" charset="-122"/>
                <a:ea typeface="楷体" panose="02010609060101010101" pitchFamily="49" charset="-122"/>
              </a:rPr>
              <a:t>构建</a:t>
            </a:r>
            <a:r>
              <a:rPr lang="en-US" altLang="zh-CN" sz="4400" b="1" dirty="0">
                <a:latin typeface="楷体" panose="02010609060101010101" pitchFamily="49" charset="-122"/>
                <a:ea typeface="楷体" panose="02010609060101010101" pitchFamily="49" charset="-122"/>
              </a:rPr>
              <a:t>&amp;</a:t>
            </a:r>
            <a:r>
              <a:rPr lang="zh-CN" altLang="en-US" sz="4400" b="1" dirty="0">
                <a:latin typeface="楷体" panose="02010609060101010101" pitchFamily="49" charset="-122"/>
                <a:ea typeface="楷体" panose="02010609060101010101" pitchFamily="49" charset="-122"/>
              </a:rPr>
              <a:t>部署</a:t>
            </a:r>
            <a:endParaRPr lang="zh-CN" altLang="en-US" sz="44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940" y="1563396"/>
            <a:ext cx="9204403" cy="4330628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888954" y="756847"/>
            <a:ext cx="30572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/>
              <a:t>管理员管理功能</a:t>
            </a:r>
            <a:endParaRPr lang="zh-CN" altLang="en-US" sz="320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9603275" cy="104923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4400" b="1" dirty="0">
                <a:latin typeface="楷体" panose="02010609060101010101" pitchFamily="49" charset="-122"/>
                <a:ea typeface="楷体" panose="02010609060101010101" pitchFamily="49" charset="-122"/>
              </a:rPr>
              <a:t>构建</a:t>
            </a:r>
            <a:r>
              <a:rPr lang="en-US" altLang="zh-CN" sz="4400" b="1" dirty="0">
                <a:latin typeface="楷体" panose="02010609060101010101" pitchFamily="49" charset="-122"/>
                <a:ea typeface="楷体" panose="02010609060101010101" pitchFamily="49" charset="-122"/>
              </a:rPr>
              <a:t>&amp;</a:t>
            </a:r>
            <a:r>
              <a:rPr lang="zh-CN" altLang="en-US" sz="4400" b="1" dirty="0">
                <a:latin typeface="楷体" panose="02010609060101010101" pitchFamily="49" charset="-122"/>
                <a:ea typeface="楷体" panose="02010609060101010101" pitchFamily="49" charset="-122"/>
              </a:rPr>
              <a:t>部署</a:t>
            </a:r>
            <a:endParaRPr lang="zh-CN" altLang="en-US" sz="44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346410"/>
            <a:ext cx="10035397" cy="4679817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856767" y="618555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latin typeface="楷体" panose="02010609060101010101" pitchFamily="49" charset="-122"/>
                <a:ea typeface="楷体" panose="02010609060101010101" pitchFamily="49" charset="-122"/>
              </a:rPr>
              <a:t>个人信息管理功能</a:t>
            </a:r>
            <a:endParaRPr lang="zh-CN" altLang="en-US" sz="32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9603275" cy="104923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4400" b="1" dirty="0">
                <a:latin typeface="楷体" panose="02010609060101010101" pitchFamily="49" charset="-122"/>
                <a:ea typeface="楷体" panose="02010609060101010101" pitchFamily="49" charset="-122"/>
              </a:rPr>
              <a:t>构建</a:t>
            </a:r>
            <a:r>
              <a:rPr lang="en-US" altLang="zh-CN" sz="4400" b="1" dirty="0">
                <a:latin typeface="楷体" panose="02010609060101010101" pitchFamily="49" charset="-122"/>
                <a:ea typeface="楷体" panose="02010609060101010101" pitchFamily="49" charset="-122"/>
              </a:rPr>
              <a:t>&amp;</a:t>
            </a:r>
            <a:r>
              <a:rPr lang="zh-CN" altLang="en-US" sz="4400" b="1" dirty="0">
                <a:latin typeface="楷体" panose="02010609060101010101" pitchFamily="49" charset="-122"/>
                <a:ea typeface="楷体" panose="02010609060101010101" pitchFamily="49" charset="-122"/>
              </a:rPr>
              <a:t>部署</a:t>
            </a:r>
            <a:endParaRPr lang="zh-CN" altLang="en-US" sz="44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8294" y="1467876"/>
            <a:ext cx="8681291" cy="4380731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372281" y="791688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latin typeface="楷体" panose="02010609060101010101" pitchFamily="49" charset="-122"/>
                <a:ea typeface="楷体" panose="02010609060101010101" pitchFamily="49" charset="-122"/>
              </a:rPr>
              <a:t>密码修改功能</a:t>
            </a:r>
            <a:endParaRPr lang="zh-CN" altLang="en-US" sz="32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9603275" cy="104923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4400" b="1" dirty="0">
                <a:latin typeface="楷体" panose="02010609060101010101" pitchFamily="49" charset="-122"/>
                <a:ea typeface="楷体" panose="02010609060101010101" pitchFamily="49" charset="-122"/>
              </a:rPr>
              <a:t>构建</a:t>
            </a:r>
            <a:r>
              <a:rPr lang="en-US" altLang="zh-CN" sz="4400" b="1" dirty="0">
                <a:latin typeface="楷体" panose="02010609060101010101" pitchFamily="49" charset="-122"/>
                <a:ea typeface="楷体" panose="02010609060101010101" pitchFamily="49" charset="-122"/>
              </a:rPr>
              <a:t>&amp;</a:t>
            </a:r>
            <a:r>
              <a:rPr lang="zh-CN" altLang="en-US" sz="4400" b="1" dirty="0">
                <a:latin typeface="楷体" panose="02010609060101010101" pitchFamily="49" charset="-122"/>
                <a:ea typeface="楷体" panose="02010609060101010101" pitchFamily="49" charset="-122"/>
              </a:rPr>
              <a:t>部署</a:t>
            </a:r>
            <a:endParaRPr lang="zh-CN" altLang="en-US" sz="44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459" y="1106339"/>
            <a:ext cx="9888801" cy="4980481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541538" y="521564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latin typeface="楷体" panose="02010609060101010101" pitchFamily="49" charset="-122"/>
                <a:ea typeface="楷体" panose="02010609060101010101" pitchFamily="49" charset="-122"/>
              </a:rPr>
              <a:t>下单功能</a:t>
            </a:r>
            <a:endParaRPr lang="zh-CN" altLang="en-US" sz="32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9603275" cy="104923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4400" b="1" dirty="0">
                <a:latin typeface="楷体" panose="02010609060101010101" pitchFamily="49" charset="-122"/>
                <a:ea typeface="楷体" panose="02010609060101010101" pitchFamily="49" charset="-122"/>
              </a:rPr>
              <a:t>构建</a:t>
            </a:r>
            <a:r>
              <a:rPr lang="en-US" altLang="zh-CN" sz="4400" b="1" dirty="0">
                <a:latin typeface="楷体" panose="02010609060101010101" pitchFamily="49" charset="-122"/>
                <a:ea typeface="楷体" panose="02010609060101010101" pitchFamily="49" charset="-122"/>
              </a:rPr>
              <a:t>&amp;</a:t>
            </a:r>
            <a:r>
              <a:rPr lang="zh-CN" altLang="en-US" sz="4400" b="1" dirty="0">
                <a:latin typeface="楷体" panose="02010609060101010101" pitchFamily="49" charset="-122"/>
                <a:ea typeface="楷体" panose="02010609060101010101" pitchFamily="49" charset="-122"/>
              </a:rPr>
              <a:t>部署</a:t>
            </a:r>
            <a:endParaRPr lang="zh-CN" altLang="en-US" sz="44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6429" y="1049233"/>
            <a:ext cx="8302448" cy="4913314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414214" y="464458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latin typeface="楷体" panose="02010609060101010101" pitchFamily="49" charset="-122"/>
                <a:ea typeface="楷体" panose="02010609060101010101" pitchFamily="49" charset="-122"/>
              </a:rPr>
              <a:t>商品浏览功能</a:t>
            </a:r>
            <a:endParaRPr lang="zh-CN" altLang="en-US" sz="32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9603275" cy="104923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400" dirty="0">
                <a:latin typeface="楷体" panose="02010609060101010101" pitchFamily="49" charset="-122"/>
                <a:ea typeface="楷体" panose="02010609060101010101" pitchFamily="49" charset="-122"/>
              </a:rPr>
              <a:t>Web</a:t>
            </a:r>
            <a:r>
              <a:rPr lang="zh-CN" altLang="en-US" sz="4400" b="1" dirty="0">
                <a:latin typeface="楷体" panose="02010609060101010101" pitchFamily="49" charset="-122"/>
                <a:ea typeface="楷体" panose="02010609060101010101" pitchFamily="49" charset="-122"/>
              </a:rPr>
              <a:t>应用单元测试</a:t>
            </a:r>
            <a:r>
              <a:rPr lang="en-US" altLang="zh-CN" sz="4400" b="1" dirty="0">
                <a:latin typeface="楷体" panose="02010609060101010101" pitchFamily="49" charset="-122"/>
                <a:ea typeface="楷体" panose="02010609060101010101" pitchFamily="49" charset="-122"/>
              </a:rPr>
              <a:t> JUnit</a:t>
            </a:r>
            <a:endParaRPr lang="en-US" altLang="zh-CN" sz="44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3" name="图片 2" descr="10单元测试-测试通过商品ID获得商品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8490" y="842645"/>
            <a:ext cx="10080000" cy="44394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581785" y="5514975"/>
            <a:ext cx="75361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根据商品</a:t>
            </a:r>
            <a:r>
              <a:rPr lang="en-US" altLang="zh-CN"/>
              <a:t>id</a:t>
            </a:r>
            <a:r>
              <a:rPr lang="zh-CN" altLang="en-US"/>
              <a:t>获取商品</a:t>
            </a:r>
            <a:endParaRPr lang="zh-CN" alt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9603275" cy="104923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400" b="1" dirty="0">
                <a:latin typeface="楷体" panose="02010609060101010101" pitchFamily="49" charset="-122"/>
                <a:ea typeface="楷体" panose="02010609060101010101" pitchFamily="49" charset="-122"/>
              </a:rPr>
              <a:t>Web</a:t>
            </a:r>
            <a:r>
              <a:rPr lang="zh-CN" altLang="en-US" sz="4400" b="1" dirty="0">
                <a:latin typeface="楷体" panose="02010609060101010101" pitchFamily="49" charset="-122"/>
                <a:ea typeface="楷体" panose="02010609060101010101" pitchFamily="49" charset="-122"/>
              </a:rPr>
              <a:t>应用功能测试</a:t>
            </a:r>
            <a:endParaRPr lang="zh-CN" altLang="en-US" sz="44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144520" y="5424170"/>
            <a:ext cx="59029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登录用户不存在</a:t>
            </a:r>
            <a:endParaRPr lang="zh-CN" altLang="en-US"/>
          </a:p>
        </p:txBody>
      </p:sp>
      <p:pic>
        <p:nvPicPr>
          <p:cNvPr id="100" name="图片 99"/>
          <p:cNvPicPr/>
          <p:nvPr/>
        </p:nvPicPr>
        <p:blipFill>
          <a:blip r:embed="rId1"/>
          <a:stretch>
            <a:fillRect/>
          </a:stretch>
        </p:blipFill>
        <p:spPr>
          <a:xfrm>
            <a:off x="953135" y="799465"/>
            <a:ext cx="10079990" cy="431609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9603275" cy="104923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400" b="1" dirty="0">
                <a:latin typeface="楷体" panose="02010609060101010101" pitchFamily="49" charset="-122"/>
                <a:ea typeface="楷体" panose="02010609060101010101" pitchFamily="49" charset="-122"/>
              </a:rPr>
              <a:t>Web</a:t>
            </a:r>
            <a:r>
              <a:rPr lang="zh-CN" altLang="en-US" sz="4400" b="1" dirty="0">
                <a:latin typeface="楷体" panose="02010609060101010101" pitchFamily="49" charset="-122"/>
                <a:ea typeface="楷体" panose="02010609060101010101" pitchFamily="49" charset="-122"/>
              </a:rPr>
              <a:t>应用功能测试</a:t>
            </a:r>
            <a:endParaRPr lang="zh-CN" altLang="en-US" sz="44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5" name="图片 4" descr="1登录密码不正确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56005" y="667385"/>
            <a:ext cx="10079990" cy="446786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204845" y="5424170"/>
            <a:ext cx="59029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登录密码错误</a:t>
            </a:r>
            <a:endParaRPr lang="zh-CN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30269" y="1183495"/>
            <a:ext cx="9603275" cy="726586"/>
          </a:xfrm>
        </p:spPr>
        <p:txBody>
          <a:bodyPr>
            <a:normAutofit fontScale="90000"/>
          </a:bodyPr>
          <a:lstStyle/>
          <a:p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初步的</a:t>
            </a:r>
            <a:r>
              <a:rPr lang="en-US" altLang="zh-CN" b="1" dirty="0">
                <a:latin typeface="楷体" panose="02010609060101010101" pitchFamily="49" charset="-122"/>
                <a:ea typeface="楷体" panose="02010609060101010101" pitchFamily="49" charset="-122"/>
              </a:rPr>
              <a:t>Web</a:t>
            </a: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应用用户界面</a:t>
            </a:r>
            <a:b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</a:br>
            <a:endParaRPr lang="zh-CN" alt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130269" y="2120969"/>
            <a:ext cx="9603275" cy="3294576"/>
          </a:xfrm>
        </p:spPr>
        <p:txBody>
          <a:bodyPr/>
          <a:lstStyle/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平台首页（搜索）</a:t>
            </a:r>
            <a:endParaRPr lang="zh-CN" alt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用户注册、登录（更改密码）页面</a:t>
            </a:r>
            <a:endParaRPr lang="zh-CN" alt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商品详情（下单）页面</a:t>
            </a:r>
            <a:endParaRPr lang="zh-CN" alt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商品发布页面</a:t>
            </a:r>
            <a:endParaRPr lang="zh-CN" alt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用户基本信息（含信誉度）页面</a:t>
            </a:r>
            <a:endParaRPr lang="zh-CN" alt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管理员后台管理页面</a:t>
            </a:r>
            <a:endParaRPr lang="zh-CN" alt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9603275" cy="104923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400" b="1" dirty="0">
                <a:latin typeface="楷体" panose="02010609060101010101" pitchFamily="49" charset="-122"/>
                <a:ea typeface="楷体" panose="02010609060101010101" pitchFamily="49" charset="-122"/>
              </a:rPr>
              <a:t>Web</a:t>
            </a:r>
            <a:r>
              <a:rPr lang="zh-CN" altLang="en-US" sz="4400" b="1" dirty="0">
                <a:latin typeface="楷体" panose="02010609060101010101" pitchFamily="49" charset="-122"/>
                <a:ea typeface="楷体" panose="02010609060101010101" pitchFamily="49" charset="-122"/>
              </a:rPr>
              <a:t>应用功能测试</a:t>
            </a:r>
            <a:endParaRPr lang="zh-CN" altLang="en-US" sz="44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4" name="图片 3" descr="6已预定商品不能下订单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47820" y="659130"/>
            <a:ext cx="3896360" cy="425513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606165" y="5292090"/>
            <a:ext cx="49803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商品已经被预定则不能下单</a:t>
            </a:r>
            <a:endParaRPr lang="zh-CN" alt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9603275" cy="104923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400" b="1" dirty="0">
                <a:latin typeface="楷体" panose="02010609060101010101" pitchFamily="49" charset="-122"/>
                <a:ea typeface="楷体" panose="02010609060101010101" pitchFamily="49" charset="-122"/>
              </a:rPr>
              <a:t>Web</a:t>
            </a:r>
            <a:r>
              <a:rPr lang="zh-CN" altLang="en-US" sz="4400" b="1" dirty="0">
                <a:latin typeface="楷体" panose="02010609060101010101" pitchFamily="49" charset="-122"/>
                <a:ea typeface="楷体" panose="02010609060101010101" pitchFamily="49" charset="-122"/>
              </a:rPr>
              <a:t>应用功能测试</a:t>
            </a:r>
            <a:endParaRPr lang="zh-CN" altLang="en-US" sz="44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3" name="图片 2" descr="未登录时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65200" y="679450"/>
            <a:ext cx="10080000" cy="461317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681095" y="5525135"/>
            <a:ext cx="51219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未登录时的</a:t>
            </a:r>
            <a:r>
              <a:rPr lang="en-US" altLang="zh-CN"/>
              <a:t>cookie</a:t>
            </a:r>
            <a:r>
              <a:rPr lang="zh-CN" altLang="en-US"/>
              <a:t>状态</a:t>
            </a:r>
            <a:endParaRPr lang="zh-CN" altLang="en-US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9603275" cy="104923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400" b="1" dirty="0">
                <a:latin typeface="楷体" panose="02010609060101010101" pitchFamily="49" charset="-122"/>
                <a:ea typeface="楷体" panose="02010609060101010101" pitchFamily="49" charset="-122"/>
              </a:rPr>
              <a:t>Web</a:t>
            </a:r>
            <a:r>
              <a:rPr lang="zh-CN" altLang="en-US" sz="4400" b="1" dirty="0">
                <a:latin typeface="楷体" panose="02010609060101010101" pitchFamily="49" charset="-122"/>
                <a:ea typeface="楷体" panose="02010609060101010101" pitchFamily="49" charset="-122"/>
              </a:rPr>
              <a:t>应用功能测试</a:t>
            </a:r>
            <a:endParaRPr lang="zh-CN" altLang="en-US" sz="44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3" name="图片 2" descr="登陆后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56005" y="662940"/>
            <a:ext cx="10080000" cy="46074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157980" y="5484495"/>
            <a:ext cx="41992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登录后的</a:t>
            </a:r>
            <a:r>
              <a:rPr lang="en-US" altLang="zh-CN"/>
              <a:t>cookie</a:t>
            </a:r>
            <a:r>
              <a:rPr lang="zh-CN" altLang="en-US"/>
              <a:t>状态</a:t>
            </a:r>
            <a:endParaRPr lang="zh-CN" altLang="en-US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9603275" cy="104923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4400" b="1" dirty="0">
                <a:latin typeface="楷体" panose="02010609060101010101" pitchFamily="49" charset="-122"/>
                <a:ea typeface="楷体" panose="02010609060101010101" pitchFamily="49" charset="-122"/>
              </a:rPr>
              <a:t>运维</a:t>
            </a:r>
            <a:endParaRPr lang="zh-CN" altLang="en-US" sz="44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"/>
          <a:srcRect l="32084" t="26222" r="28750" b="28741"/>
          <a:stretch>
            <a:fillRect/>
          </a:stretch>
        </p:blipFill>
        <p:spPr>
          <a:xfrm>
            <a:off x="2225040" y="833120"/>
            <a:ext cx="7741920" cy="500754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9603275" cy="104923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4400" b="1" dirty="0">
                <a:latin typeface="楷体" panose="02010609060101010101" pitchFamily="49" charset="-122"/>
                <a:ea typeface="楷体" panose="02010609060101010101" pitchFamily="49" charset="-122"/>
              </a:rPr>
              <a:t>关键字</a:t>
            </a:r>
            <a:endParaRPr lang="zh-CN" altLang="en-US" sz="44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219200" y="1361440"/>
            <a:ext cx="9603274" cy="2676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当我搜索线上交易平台时，我会搜索：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en-US" altLang="zh-CN" sz="2400" dirty="0"/>
              <a:t>1.</a:t>
            </a:r>
            <a:r>
              <a:rPr lang="zh-CN" altLang="en-US" sz="2400" dirty="0"/>
              <a:t>线上交易：本系统的主要功能为线上交易。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en-US" altLang="zh-CN" sz="2400" dirty="0"/>
              <a:t>2.</a:t>
            </a:r>
            <a:r>
              <a:rPr lang="zh-CN" altLang="en-US" sz="2400" dirty="0"/>
              <a:t>商品丰富：综合西电二手群、论坛等商品信息，保证商品种类齐全。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en-US" altLang="zh-CN" sz="2400" dirty="0"/>
              <a:t>3.</a:t>
            </a:r>
            <a:r>
              <a:rPr lang="zh-CN" altLang="en-US" sz="2400" dirty="0"/>
              <a:t>西电：面向西电学生，用户群体明确。</a:t>
            </a:r>
            <a:endParaRPr lang="zh-CN" altLang="en-US" sz="2400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9603275" cy="104923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4400" b="1" dirty="0">
                <a:latin typeface="楷体" panose="02010609060101010101" pitchFamily="49" charset="-122"/>
                <a:ea typeface="楷体" panose="02010609060101010101" pitchFamily="49" charset="-122"/>
              </a:rPr>
              <a:t>网页优化</a:t>
            </a:r>
            <a:endParaRPr lang="zh-CN" altLang="en-US" sz="44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11200" y="1351508"/>
            <a:ext cx="10353040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1.</a:t>
            </a:r>
            <a:r>
              <a:rPr lang="zh-CN" altLang="en-US" sz="2400" dirty="0"/>
              <a:t>网页结构：</a:t>
            </a:r>
            <a:endParaRPr lang="zh-CN" altLang="en-US" sz="2400" dirty="0"/>
          </a:p>
          <a:p>
            <a:r>
              <a:rPr lang="zh-CN" altLang="en-US" sz="2400" dirty="0"/>
              <a:t> </a:t>
            </a:r>
            <a:r>
              <a:rPr lang="en-US" altLang="zh-CN" sz="2400" dirty="0"/>
              <a:t> </a:t>
            </a:r>
            <a:r>
              <a:rPr lang="zh-CN" altLang="zh-CN" sz="24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为了方便抓取网页，进行优化使得</a:t>
            </a:r>
            <a:r>
              <a:rPr lang="zh-CN" altLang="en-US" sz="24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该系统</a:t>
            </a:r>
            <a:r>
              <a:rPr lang="zh-CN" altLang="zh-CN" sz="24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栏目导航和目录的层次清楚明了且相互联系。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en-US" altLang="zh-CN" sz="2400" dirty="0"/>
              <a:t>2.</a:t>
            </a:r>
            <a:r>
              <a:rPr lang="zh-CN" altLang="en-US" sz="2400" dirty="0"/>
              <a:t>网页优化：</a:t>
            </a:r>
            <a:endParaRPr lang="zh-CN" altLang="en-US" sz="2400" dirty="0"/>
          </a:p>
          <a:p>
            <a:r>
              <a:rPr lang="en-US" altLang="zh-CN" sz="2400" dirty="0"/>
              <a:t>a. </a:t>
            </a:r>
            <a:r>
              <a:rPr lang="zh-CN" altLang="zh-CN" sz="24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动态网页静态化：由于带参数的动态页面不容易被搜索引擎收录，因此应该尽量采用</a:t>
            </a:r>
            <a:r>
              <a:rPr lang="en-US" altLang="zh-CN" sz="24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html</a:t>
            </a:r>
            <a:r>
              <a:rPr lang="zh-CN" altLang="zh-CN" sz="24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静态页面</a:t>
            </a:r>
            <a:r>
              <a:rPr lang="zh-CN" altLang="en-US" sz="24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；</a:t>
            </a:r>
            <a:endParaRPr lang="en-US" altLang="zh-CN" sz="2400" dirty="0">
              <a:effectLst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2400" dirty="0">
                <a:effectLst/>
                <a:cs typeface="Times New Roman" panose="02020603050405020304" pitchFamily="18" charset="0"/>
              </a:rPr>
              <a:t>b. HTML</a:t>
            </a:r>
            <a:r>
              <a:rPr lang="zh-CN" altLang="zh-CN" sz="24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代码要精简，不宜采用大量</a:t>
            </a:r>
            <a:r>
              <a:rPr lang="en-US" altLang="zh-CN" sz="24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Flash</a:t>
            </a:r>
            <a:r>
              <a:rPr lang="zh-CN" altLang="zh-CN" sz="24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和图片元素；网页中的</a:t>
            </a:r>
            <a:r>
              <a:rPr lang="en-US" altLang="zh-CN" sz="2400" dirty="0" err="1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js</a:t>
            </a:r>
            <a:r>
              <a:rPr lang="zh-CN" altLang="zh-CN" sz="24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和</a:t>
            </a:r>
            <a:r>
              <a:rPr lang="en-US" altLang="zh-CN" sz="2400" dirty="0" err="1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css</a:t>
            </a:r>
            <a:r>
              <a:rPr lang="zh-CN" altLang="zh-CN" sz="24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尽可能和网页分离，这样有利于减少页面大小，提高网页加载速度</a:t>
            </a:r>
            <a:r>
              <a:rPr lang="zh-CN" altLang="en-US" sz="24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zh-CN" altLang="en-US" sz="2400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9603275" cy="104923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4400" b="1" dirty="0">
                <a:latin typeface="楷体" panose="02010609060101010101" pitchFamily="49" charset="-122"/>
                <a:ea typeface="楷体" panose="02010609060101010101" pitchFamily="49" charset="-122"/>
              </a:rPr>
              <a:t>其他</a:t>
            </a:r>
            <a:endParaRPr lang="zh-CN" altLang="en-US" sz="44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442720" y="1490008"/>
            <a:ext cx="9306560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1.</a:t>
            </a:r>
            <a:r>
              <a:rPr lang="zh-CN" altLang="en-US" sz="2400" dirty="0"/>
              <a:t>内容运维：由于网站建立初期可能会存在用户数量不足，导致商</a:t>
            </a:r>
            <a:r>
              <a:rPr lang="en-US" altLang="zh-CN" sz="2400" dirty="0"/>
              <a:t>            </a:t>
            </a:r>
            <a:r>
              <a:rPr lang="zh-CN" altLang="en-US" sz="2400" dirty="0"/>
              <a:t>城内容过少的问题，后期维护人员定期更新网站内容，导入其他资源内的商品信息。管理员审核相关内容。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en-US" altLang="zh-CN" sz="2400" dirty="0"/>
              <a:t>2.</a:t>
            </a:r>
            <a:r>
              <a:rPr lang="zh-CN" altLang="en-US" sz="2400" dirty="0"/>
              <a:t>用户运维：后期推出商家合作与营销活动，保证用户粘性。</a:t>
            </a:r>
            <a:endParaRPr lang="zh-CN" altLang="en-US" sz="2400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9603275" cy="104923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4400" b="1" dirty="0">
                <a:latin typeface="楷体" panose="02010609060101010101" pitchFamily="49" charset="-122"/>
                <a:ea typeface="楷体" panose="02010609060101010101" pitchFamily="49" charset="-122"/>
              </a:rPr>
              <a:t>性能</a:t>
            </a:r>
            <a:r>
              <a:rPr lang="en-US" altLang="zh-CN" sz="4400" b="1" dirty="0">
                <a:latin typeface="楷体" panose="02010609060101010101" pitchFamily="49" charset="-122"/>
                <a:ea typeface="楷体" panose="02010609060101010101" pitchFamily="49" charset="-122"/>
              </a:rPr>
              <a:t>&amp;</a:t>
            </a:r>
            <a:r>
              <a:rPr lang="zh-CN" altLang="en-US" sz="4400" b="1" dirty="0">
                <a:latin typeface="楷体" panose="02010609060101010101" pitchFamily="49" charset="-122"/>
                <a:ea typeface="楷体" panose="02010609060101010101" pitchFamily="49" charset="-122"/>
              </a:rPr>
              <a:t>可用性</a:t>
            </a:r>
            <a:endParaRPr lang="zh-CN" altLang="en-US" sz="44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03173" y="1049235"/>
            <a:ext cx="623003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3200" b="1" kern="100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时间特性要求</a:t>
            </a:r>
            <a:endParaRPr lang="zh-CN" altLang="en-US" sz="32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495540" y="1727252"/>
            <a:ext cx="6230038" cy="38885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+mj-lt"/>
              <a:buAutoNum type="alphaLcPeriod"/>
              <a:tabLst>
                <a:tab pos="495300" algn="l"/>
              </a:tabLst>
            </a:pPr>
            <a:r>
              <a:rPr lang="zh-CN" altLang="en-US" sz="2800" kern="100" dirty="0">
                <a:latin typeface="楷体" panose="02010609060101010101" pitchFamily="49" charset="-122"/>
                <a:ea typeface="楷体" panose="02010609060101010101" pitchFamily="49" charset="-122"/>
              </a:rPr>
              <a:t>连接</a:t>
            </a:r>
            <a:r>
              <a:rPr lang="zh-CN" altLang="zh-CN" sz="2800" kern="100" dirty="0">
                <a:latin typeface="楷体" panose="02010609060101010101" pitchFamily="49" charset="-122"/>
                <a:ea typeface="楷体" panose="02010609060101010101" pitchFamily="49" charset="-122"/>
              </a:rPr>
              <a:t>时间：少于</a:t>
            </a:r>
            <a:r>
              <a:rPr lang="en-US" altLang="zh-CN" sz="2800" kern="100" dirty="0">
                <a:latin typeface="楷体" panose="02010609060101010101" pitchFamily="49" charset="-122"/>
                <a:ea typeface="楷体" panose="02010609060101010101" pitchFamily="49" charset="-122"/>
              </a:rPr>
              <a:t>1</a:t>
            </a:r>
            <a:r>
              <a:rPr lang="zh-CN" altLang="zh-CN" sz="2800" kern="100" dirty="0">
                <a:latin typeface="楷体" panose="02010609060101010101" pitchFamily="49" charset="-122"/>
                <a:ea typeface="楷体" panose="02010609060101010101" pitchFamily="49" charset="-122"/>
              </a:rPr>
              <a:t>秒</a:t>
            </a:r>
            <a:endParaRPr lang="en-US" altLang="zh-CN" sz="2800" kern="1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342900" indent="-342900" algn="just">
              <a:lnSpc>
                <a:spcPct val="150000"/>
              </a:lnSpc>
              <a:buFont typeface="+mj-lt"/>
              <a:buAutoNum type="alphaLcPeriod"/>
              <a:tabLst>
                <a:tab pos="495300" algn="l"/>
              </a:tabLst>
            </a:pPr>
            <a:r>
              <a:rPr lang="zh-CN" altLang="en-US" sz="2800" kern="100" dirty="0">
                <a:latin typeface="楷体" panose="02010609060101010101" pitchFamily="49" charset="-122"/>
                <a:ea typeface="楷体" panose="02010609060101010101" pitchFamily="49" charset="-122"/>
              </a:rPr>
              <a:t>发送时间：小于</a:t>
            </a:r>
            <a:r>
              <a:rPr lang="en-US" altLang="zh-CN" sz="2800" kern="100" dirty="0">
                <a:latin typeface="楷体" panose="02010609060101010101" pitchFamily="49" charset="-122"/>
                <a:ea typeface="楷体" panose="02010609060101010101" pitchFamily="49" charset="-122"/>
              </a:rPr>
              <a:t>1</a:t>
            </a:r>
            <a:r>
              <a:rPr lang="zh-CN" altLang="en-US" sz="2800" kern="100" dirty="0">
                <a:latin typeface="楷体" panose="02010609060101010101" pitchFamily="49" charset="-122"/>
                <a:ea typeface="楷体" panose="02010609060101010101" pitchFamily="49" charset="-122"/>
              </a:rPr>
              <a:t>秒</a:t>
            </a:r>
            <a:endParaRPr lang="en-US" altLang="zh-CN" sz="2800" kern="1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342900" indent="-342900" algn="just">
              <a:lnSpc>
                <a:spcPct val="150000"/>
              </a:lnSpc>
              <a:buFont typeface="+mj-lt"/>
              <a:buAutoNum type="alphaLcPeriod"/>
              <a:tabLst>
                <a:tab pos="495300" algn="l"/>
              </a:tabLst>
            </a:pPr>
            <a:r>
              <a:rPr lang="zh-CN" altLang="en-US" sz="2800" kern="100" dirty="0">
                <a:latin typeface="楷体" panose="02010609060101010101" pitchFamily="49" charset="-122"/>
                <a:ea typeface="楷体" panose="02010609060101010101" pitchFamily="49" charset="-122"/>
              </a:rPr>
              <a:t>接收时间：小于</a:t>
            </a:r>
            <a:r>
              <a:rPr lang="en-US" altLang="zh-CN" sz="2800" kern="100" dirty="0">
                <a:latin typeface="楷体" panose="02010609060101010101" pitchFamily="49" charset="-122"/>
                <a:ea typeface="楷体" panose="02010609060101010101" pitchFamily="49" charset="-122"/>
              </a:rPr>
              <a:t>1</a:t>
            </a:r>
            <a:r>
              <a:rPr lang="zh-CN" altLang="en-US" sz="2800" kern="100" dirty="0">
                <a:latin typeface="楷体" panose="02010609060101010101" pitchFamily="49" charset="-122"/>
                <a:ea typeface="楷体" panose="02010609060101010101" pitchFamily="49" charset="-122"/>
              </a:rPr>
              <a:t>秒</a:t>
            </a:r>
            <a:endParaRPr lang="zh-CN" altLang="zh-CN" sz="2800" kern="1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342900" lvl="0" indent="-342900" algn="just">
              <a:lnSpc>
                <a:spcPct val="150000"/>
              </a:lnSpc>
              <a:buFont typeface="+mj-lt"/>
              <a:buAutoNum type="alphaLcPeriod"/>
              <a:tabLst>
                <a:tab pos="495300" algn="l"/>
              </a:tabLst>
            </a:pPr>
            <a:r>
              <a:rPr lang="zh-CN" altLang="zh-CN" sz="2800" kern="100" dirty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响应时间，少于</a:t>
            </a:r>
            <a:r>
              <a:rPr lang="en-US" altLang="zh-CN" sz="2800" kern="100" dirty="0">
                <a:latin typeface="楷体" panose="02010609060101010101" pitchFamily="49" charset="-122"/>
                <a:ea typeface="楷体" panose="02010609060101010101" pitchFamily="49" charset="-122"/>
              </a:rPr>
              <a:t>5</a:t>
            </a:r>
            <a:r>
              <a:rPr lang="zh-CN" altLang="zh-CN" sz="2800" kern="100" dirty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秒</a:t>
            </a:r>
            <a:endParaRPr lang="zh-CN" altLang="zh-CN" sz="2800" kern="100" dirty="0">
              <a:effectLst/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342900" lvl="0" indent="-342900" algn="just">
              <a:lnSpc>
                <a:spcPct val="150000"/>
              </a:lnSpc>
              <a:buFont typeface="+mj-lt"/>
              <a:buAutoNum type="alphaLcPeriod"/>
              <a:tabLst>
                <a:tab pos="495300" algn="l"/>
              </a:tabLst>
            </a:pPr>
            <a:r>
              <a:rPr lang="zh-CN" altLang="zh-CN" sz="2800" kern="100" dirty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更新处理时间：少于</a:t>
            </a:r>
            <a:r>
              <a:rPr lang="en-US" altLang="zh-CN" sz="2800" kern="100" dirty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5</a:t>
            </a:r>
            <a:r>
              <a:rPr lang="zh-CN" altLang="zh-CN" sz="2800" kern="100" dirty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分钟</a:t>
            </a:r>
            <a:endParaRPr lang="zh-CN" altLang="zh-CN" sz="2800" kern="100" dirty="0">
              <a:effectLst/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342900" lvl="0" indent="-342900" algn="just">
              <a:lnSpc>
                <a:spcPct val="150000"/>
              </a:lnSpc>
              <a:buFont typeface="+mj-lt"/>
              <a:buAutoNum type="alphaLcPeriod"/>
              <a:tabLst>
                <a:tab pos="495300" algn="l"/>
              </a:tabLst>
            </a:pPr>
            <a:r>
              <a:rPr lang="zh-CN" altLang="zh-CN" sz="2800" kern="100" dirty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数据的转换和传送时间：少于</a:t>
            </a:r>
            <a:r>
              <a:rPr lang="en-US" altLang="zh-CN" sz="2800" kern="100" dirty="0">
                <a:latin typeface="楷体" panose="02010609060101010101" pitchFamily="49" charset="-122"/>
                <a:ea typeface="楷体" panose="02010609060101010101" pitchFamily="49" charset="-122"/>
              </a:rPr>
              <a:t>5</a:t>
            </a:r>
            <a:r>
              <a:rPr lang="zh-CN" altLang="zh-CN" sz="2800" kern="100" dirty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秒</a:t>
            </a:r>
            <a:endParaRPr lang="zh-CN" altLang="zh-CN" sz="2800" kern="100" dirty="0">
              <a:effectLst/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9603275" cy="104923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4400" b="1" dirty="0">
                <a:latin typeface="楷体" panose="02010609060101010101" pitchFamily="49" charset="-122"/>
                <a:ea typeface="楷体" panose="02010609060101010101" pitchFamily="49" charset="-122"/>
              </a:rPr>
              <a:t>性能</a:t>
            </a:r>
            <a:r>
              <a:rPr lang="en-US" altLang="zh-CN" sz="4400" b="1" dirty="0">
                <a:latin typeface="楷体" panose="02010609060101010101" pitchFamily="49" charset="-122"/>
                <a:ea typeface="楷体" panose="02010609060101010101" pitchFamily="49" charset="-122"/>
              </a:rPr>
              <a:t>&amp;</a:t>
            </a:r>
            <a:r>
              <a:rPr lang="zh-CN" altLang="en-US" sz="4400" b="1" dirty="0">
                <a:latin typeface="楷体" panose="02010609060101010101" pitchFamily="49" charset="-122"/>
                <a:ea typeface="楷体" panose="02010609060101010101" pitchFamily="49" charset="-122"/>
              </a:rPr>
              <a:t>可用性</a:t>
            </a:r>
            <a:endParaRPr lang="zh-CN" altLang="en-US" sz="44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85590" y="756847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黑体" panose="02010609060101010101" pitchFamily="49" charset="-122"/>
                <a:ea typeface="黑体" panose="02010609060101010101" pitchFamily="49" charset="-122"/>
              </a:rPr>
              <a:t>对精度的规定</a:t>
            </a:r>
            <a:endParaRPr lang="zh-CN" altLang="en-US" sz="32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aphicFrame>
        <p:nvGraphicFramePr>
          <p:cNvPr id="7" name="表格 6"/>
          <p:cNvGraphicFramePr>
            <a:graphicFrameLocks noGrp="1"/>
          </p:cNvGraphicFramePr>
          <p:nvPr/>
        </p:nvGraphicFramePr>
        <p:xfrm>
          <a:off x="1029796" y="1598681"/>
          <a:ext cx="9403176" cy="415474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364113"/>
                <a:gridCol w="2364113"/>
                <a:gridCol w="4674950"/>
              </a:tblGrid>
              <a:tr h="450456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zh-CN" sz="2000" kern="100" dirty="0">
                          <a:effectLst/>
                        </a:rPr>
                        <a:t>所填选项</a:t>
                      </a:r>
                      <a:endParaRPr lang="zh-CN" sz="2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zh-CN" sz="2000" kern="100" dirty="0">
                          <a:effectLst/>
                        </a:rPr>
                        <a:t>数据类型</a:t>
                      </a:r>
                      <a:endParaRPr lang="zh-CN" sz="2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zh-CN" sz="2000" kern="100" dirty="0">
                          <a:effectLst/>
                        </a:rPr>
                        <a:t>数据要求</a:t>
                      </a:r>
                      <a:endParaRPr lang="zh-CN" sz="2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473726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zh-CN" sz="2000" kern="100" dirty="0">
                          <a:effectLst/>
                        </a:rPr>
                        <a:t>账号</a:t>
                      </a:r>
                      <a:endParaRPr lang="zh-CN" sz="2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zh-CN" sz="20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字符串</a:t>
                      </a:r>
                      <a:endParaRPr lang="zh-CN" sz="2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zh-CN" altLang="en-US" sz="20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用户为其</a:t>
                      </a:r>
                      <a:r>
                        <a:rPr lang="en-US" altLang="zh-CN" sz="20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phone</a:t>
                      </a:r>
                      <a:r>
                        <a:rPr lang="zh-CN" altLang="en-US" sz="20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号码</a:t>
                      </a:r>
                      <a:endParaRPr lang="zh-CN" sz="2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471092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zh-CN" sz="2000" kern="100" dirty="0">
                          <a:effectLst/>
                        </a:rPr>
                        <a:t>密码</a:t>
                      </a:r>
                      <a:endParaRPr lang="zh-CN" sz="2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zh-CN" sz="20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字符串</a:t>
                      </a:r>
                      <a:endParaRPr lang="zh-CN" sz="2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sz="20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32</a:t>
                      </a:r>
                      <a:r>
                        <a:rPr lang="zh-CN" sz="20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位</a:t>
                      </a:r>
                      <a:r>
                        <a:rPr lang="en-US" sz="20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MD5</a:t>
                      </a:r>
                      <a:endParaRPr lang="zh-CN" sz="2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516477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altLang="zh-CN" sz="2000" b="1" kern="100" dirty="0"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Customer id</a:t>
                      </a:r>
                      <a:endParaRPr lang="zh-CN" sz="2000" b="1" kern="100" dirty="0"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zh-CN" sz="20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字符串</a:t>
                      </a:r>
                      <a:endParaRPr lang="zh-CN" sz="2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altLang="zh-CN" sz="20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</a:t>
                      </a:r>
                      <a:r>
                        <a:rPr lang="zh-CN" altLang="en-US" sz="20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位字符串</a:t>
                      </a:r>
                      <a:endParaRPr lang="zh-CN" sz="2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495759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altLang="zh-CN" sz="2000" kern="100" dirty="0">
                          <a:effectLst/>
                        </a:rPr>
                        <a:t>Email</a:t>
                      </a:r>
                      <a:endParaRPr lang="zh-CN" sz="2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zh-CN" sz="20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字符串</a:t>
                      </a:r>
                      <a:endParaRPr lang="zh-CN" sz="2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zh-CN" altLang="en-US" sz="20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变长</a:t>
                      </a:r>
                      <a:r>
                        <a:rPr lang="zh-CN" sz="20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字符串</a:t>
                      </a:r>
                      <a:endParaRPr lang="zh-CN" sz="2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582411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altLang="zh-CN" sz="20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Phone</a:t>
                      </a:r>
                      <a:endParaRPr lang="zh-CN" sz="2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zh-CN" sz="20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字符串</a:t>
                      </a:r>
                      <a:endParaRPr lang="zh-CN" sz="2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altLang="zh-CN" sz="20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</a:t>
                      </a:r>
                      <a:r>
                        <a:rPr lang="zh-CN" altLang="en-US" sz="20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位</a:t>
                      </a:r>
                      <a:r>
                        <a:rPr lang="zh-CN" sz="20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字符串</a:t>
                      </a:r>
                      <a:endParaRPr lang="zh-CN" sz="2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582411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altLang="zh-CN" sz="20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Student id</a:t>
                      </a:r>
                      <a:endParaRPr lang="zh-CN" sz="2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zh-CN" sz="20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字符串</a:t>
                      </a:r>
                      <a:endParaRPr lang="zh-CN" sz="2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altLang="zh-CN" sz="20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</a:t>
                      </a:r>
                      <a:r>
                        <a:rPr lang="zh-CN" altLang="en-US" sz="20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位</a:t>
                      </a:r>
                      <a:r>
                        <a:rPr lang="zh-CN" sz="20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字符串</a:t>
                      </a:r>
                      <a:endParaRPr lang="zh-CN" sz="2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582411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en-US" altLang="zh-CN" sz="20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Customer name</a:t>
                      </a:r>
                      <a:endParaRPr lang="zh-CN" sz="2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zh-CN" altLang="en-US" sz="20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字符串</a:t>
                      </a:r>
                      <a:endParaRPr lang="zh-CN" sz="2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zh-CN" altLang="en-US" sz="20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变长汉字字符</a:t>
                      </a:r>
                      <a:endParaRPr lang="zh-CN" sz="2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9603275" cy="104923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4400" b="1" dirty="0">
                <a:latin typeface="楷体" panose="02010609060101010101" pitchFamily="49" charset="-122"/>
                <a:ea typeface="楷体" panose="02010609060101010101" pitchFamily="49" charset="-122"/>
              </a:rPr>
              <a:t>性能</a:t>
            </a:r>
            <a:r>
              <a:rPr lang="en-US" altLang="zh-CN" sz="4400" b="1" dirty="0">
                <a:latin typeface="楷体" panose="02010609060101010101" pitchFamily="49" charset="-122"/>
                <a:ea typeface="楷体" panose="02010609060101010101" pitchFamily="49" charset="-122"/>
              </a:rPr>
              <a:t>&amp;</a:t>
            </a:r>
            <a:r>
              <a:rPr lang="zh-CN" altLang="en-US" sz="4400" b="1" dirty="0">
                <a:latin typeface="楷体" panose="02010609060101010101" pitchFamily="49" charset="-122"/>
                <a:ea typeface="楷体" panose="02010609060101010101" pitchFamily="49" charset="-122"/>
              </a:rPr>
              <a:t>可用性</a:t>
            </a:r>
            <a:endParaRPr lang="zh-CN" altLang="en-US" sz="44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graphicFrame>
        <p:nvGraphicFramePr>
          <p:cNvPr id="3" name="表格 3"/>
          <p:cNvGraphicFramePr>
            <a:graphicFrameLocks noGrp="1"/>
          </p:cNvGraphicFramePr>
          <p:nvPr/>
        </p:nvGraphicFramePr>
        <p:xfrm>
          <a:off x="908278" y="1258555"/>
          <a:ext cx="9073002" cy="39524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24334"/>
                <a:gridCol w="3024334"/>
                <a:gridCol w="3024334"/>
              </a:tblGrid>
              <a:tr h="629025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zh-CN" sz="2000" kern="100" dirty="0">
                          <a:effectLst/>
                        </a:rPr>
                        <a:t>所填选项</a:t>
                      </a:r>
                      <a:endParaRPr lang="zh-CN" sz="2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zh-CN" sz="2000" kern="100" dirty="0">
                          <a:effectLst/>
                        </a:rPr>
                        <a:t>数据类型</a:t>
                      </a:r>
                      <a:endParaRPr lang="zh-CN" sz="2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</a:pPr>
                      <a:r>
                        <a:rPr lang="zh-CN" sz="2000" kern="100" dirty="0">
                          <a:effectLst/>
                        </a:rPr>
                        <a:t>数据要求</a:t>
                      </a:r>
                      <a:endParaRPr lang="zh-CN" sz="2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458077">
                <a:tc>
                  <a:txBody>
                    <a:bodyPr/>
                    <a:lstStyle/>
                    <a:p>
                      <a:r>
                        <a:rPr lang="zh-CN" altLang="en-US" sz="2000" dirty="0"/>
                        <a:t>商品</a:t>
                      </a:r>
                      <a:r>
                        <a:rPr lang="en-US" altLang="zh-CN" sz="2000" dirty="0"/>
                        <a:t>id</a:t>
                      </a:r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000" dirty="0"/>
                        <a:t>字符串</a:t>
                      </a:r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16</a:t>
                      </a:r>
                      <a:r>
                        <a:rPr lang="zh-CN" altLang="en-US" sz="2000" dirty="0"/>
                        <a:t>位字符串</a:t>
                      </a:r>
                      <a:endParaRPr lang="zh-CN" altLang="en-US" sz="2000" dirty="0"/>
                    </a:p>
                  </a:txBody>
                  <a:tcPr/>
                </a:tc>
              </a:tr>
              <a:tr h="484742">
                <a:tc>
                  <a:txBody>
                    <a:bodyPr/>
                    <a:lstStyle/>
                    <a:p>
                      <a:r>
                        <a:rPr lang="zh-CN" altLang="en-US" sz="2000" dirty="0"/>
                        <a:t>商品</a:t>
                      </a:r>
                      <a:r>
                        <a:rPr lang="en-US" altLang="zh-CN" sz="2000" dirty="0"/>
                        <a:t>type</a:t>
                      </a:r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000" dirty="0"/>
                        <a:t>字符串</a:t>
                      </a:r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000" dirty="0"/>
                        <a:t>字符串</a:t>
                      </a:r>
                      <a:endParaRPr lang="zh-CN" altLang="en-US" sz="2000" dirty="0"/>
                    </a:p>
                  </a:txBody>
                  <a:tcPr/>
                </a:tc>
              </a:tr>
              <a:tr h="462709">
                <a:tc>
                  <a:txBody>
                    <a:bodyPr/>
                    <a:lstStyle/>
                    <a:p>
                      <a:r>
                        <a:rPr lang="zh-CN" altLang="en-US" sz="2000" dirty="0"/>
                        <a:t>商品</a:t>
                      </a:r>
                      <a:r>
                        <a:rPr lang="en-US" altLang="zh-CN" sz="2000" dirty="0"/>
                        <a:t>state</a:t>
                      </a:r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000" dirty="0"/>
                        <a:t>字符串</a:t>
                      </a:r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000" dirty="0"/>
                        <a:t>字符串</a:t>
                      </a:r>
                      <a:endParaRPr lang="zh-CN" altLang="en-US" sz="2000" dirty="0"/>
                    </a:p>
                  </a:txBody>
                  <a:tcPr/>
                </a:tc>
              </a:tr>
              <a:tr h="462709">
                <a:tc>
                  <a:txBody>
                    <a:bodyPr/>
                    <a:lstStyle/>
                    <a:p>
                      <a:r>
                        <a:rPr lang="zh-CN" altLang="en-US" sz="2000" dirty="0"/>
                        <a:t>商品</a:t>
                      </a:r>
                      <a:r>
                        <a:rPr lang="en-US" altLang="zh-CN" sz="2000" dirty="0"/>
                        <a:t>count</a:t>
                      </a:r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000" dirty="0"/>
                        <a:t>整数</a:t>
                      </a:r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000" dirty="0"/>
                        <a:t>正整数，商品库存数量</a:t>
                      </a:r>
                      <a:endParaRPr lang="zh-CN" altLang="en-US" sz="2000" dirty="0"/>
                    </a:p>
                  </a:txBody>
                  <a:tcPr/>
                </a:tc>
              </a:tr>
              <a:tr h="495758">
                <a:tc>
                  <a:txBody>
                    <a:bodyPr/>
                    <a:lstStyle/>
                    <a:p>
                      <a:r>
                        <a:rPr lang="zh-CN" altLang="en-US" sz="2000" dirty="0"/>
                        <a:t>商品</a:t>
                      </a:r>
                      <a:r>
                        <a:rPr lang="en-US" altLang="zh-CN" sz="2000" dirty="0"/>
                        <a:t>price</a:t>
                      </a:r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000" dirty="0"/>
                        <a:t>整数</a:t>
                      </a:r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000" dirty="0"/>
                        <a:t>正整数</a:t>
                      </a:r>
                      <a:endParaRPr lang="zh-CN" altLang="en-US" sz="2000" dirty="0"/>
                    </a:p>
                  </a:txBody>
                  <a:tcPr/>
                </a:tc>
              </a:tr>
              <a:tr h="473725">
                <a:tc>
                  <a:txBody>
                    <a:bodyPr/>
                    <a:lstStyle/>
                    <a:p>
                      <a:r>
                        <a:rPr lang="zh-CN" altLang="en-US" sz="2000" dirty="0"/>
                        <a:t>商品</a:t>
                      </a:r>
                      <a:r>
                        <a:rPr lang="en-US" altLang="zh-CN" sz="2000" dirty="0"/>
                        <a:t>quantity</a:t>
                      </a:r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000" dirty="0"/>
                        <a:t>整数</a:t>
                      </a:r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000" dirty="0"/>
                        <a:t>正整数，购物车加购数量</a:t>
                      </a:r>
                      <a:endParaRPr lang="zh-CN" altLang="en-US" sz="2000" dirty="0"/>
                    </a:p>
                  </a:txBody>
                  <a:tcPr/>
                </a:tc>
              </a:tr>
              <a:tr h="485678">
                <a:tc>
                  <a:txBody>
                    <a:bodyPr/>
                    <a:lstStyle/>
                    <a:p>
                      <a:r>
                        <a:rPr lang="en-US" altLang="zh-CN" sz="2000" dirty="0"/>
                        <a:t>Owner id</a:t>
                      </a:r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000" dirty="0"/>
                        <a:t>字符串</a:t>
                      </a:r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000" dirty="0"/>
                        <a:t>与</a:t>
                      </a:r>
                      <a:r>
                        <a:rPr lang="en-US" altLang="zh-CN" sz="2000" dirty="0"/>
                        <a:t>customer id</a:t>
                      </a:r>
                      <a:r>
                        <a:rPr lang="zh-CN" altLang="en-US" sz="2000" dirty="0"/>
                        <a:t>一致</a:t>
                      </a:r>
                      <a:endParaRPr lang="zh-CN" altLang="en-US" sz="2000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95335" y="909798"/>
            <a:ext cx="9603275" cy="1049235"/>
          </a:xfrm>
        </p:spPr>
        <p:txBody>
          <a:bodyPr/>
          <a:lstStyle/>
          <a:p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功能需求</a:t>
            </a:r>
            <a:endParaRPr lang="zh-CN" altLang="en-US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95335" y="1434416"/>
            <a:ext cx="10401330" cy="3989168"/>
          </a:xfrm>
        </p:spPr>
        <p:txBody>
          <a:bodyPr>
            <a:no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注册：未注册者可以通过此功能进行注册，注册时自动绑定一卡通，用户</a:t>
            </a: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id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为学号，用户名为本人真实姓名，后续可自行更改密码。</a:t>
            </a:r>
            <a:endParaRPr lang="zh-CN" alt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130000"/>
              </a:lnSpc>
            </a:pP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​登陆：用户可通过用户</a:t>
            </a:r>
            <a:r>
              <a:rPr lang="en-US" altLang="zh-CN" dirty="0">
                <a:latin typeface="楷体" panose="02010609060101010101" pitchFamily="49" charset="-122"/>
                <a:ea typeface="楷体" panose="02010609060101010101" pitchFamily="49" charset="-122"/>
              </a:rPr>
              <a:t>id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和密码进行登陆，登陆后方可使用买卖、查看商品详情和搜索功能。</a:t>
            </a:r>
            <a:endParaRPr lang="zh-CN" alt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130000"/>
              </a:lnSpc>
            </a:pP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​买卖：用户登陆后，可选择“我要出货”，录入商品信息并发布商品，亦可点击商品详情查看商品，通过私下联系卖家达成一致后，在平台进行下单。</a:t>
            </a:r>
            <a:endParaRPr lang="zh-CN" alt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130000"/>
              </a:lnSpc>
            </a:pP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​查看商品详情：用户登录后，可以点击商品图片查看商品的价格、库存、新旧程度、详情等信息，决定是否购买。</a:t>
            </a:r>
            <a:endParaRPr lang="zh-CN" alt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130000"/>
              </a:lnSpc>
            </a:pP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​搜索：发布商品时需选择商品标签，用户可通过该标签搜索到相应的商品。</a:t>
            </a:r>
            <a:endParaRPr lang="zh-CN" alt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130000"/>
              </a:lnSpc>
            </a:pP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​维护：维护人员拥有管理平台信息的权限，可以删除不良信息。</a:t>
            </a:r>
            <a:endParaRPr lang="zh-CN" alt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9603275" cy="104923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4400" b="1" dirty="0">
                <a:latin typeface="楷体" panose="02010609060101010101" pitchFamily="49" charset="-122"/>
                <a:ea typeface="楷体" panose="02010609060101010101" pitchFamily="49" charset="-122"/>
              </a:rPr>
              <a:t>性能</a:t>
            </a:r>
            <a:r>
              <a:rPr lang="en-US" altLang="zh-CN" sz="4400" b="1" dirty="0">
                <a:latin typeface="楷体" panose="02010609060101010101" pitchFamily="49" charset="-122"/>
                <a:ea typeface="楷体" panose="02010609060101010101" pitchFamily="49" charset="-122"/>
              </a:rPr>
              <a:t>&amp;</a:t>
            </a:r>
            <a:r>
              <a:rPr lang="zh-CN" altLang="en-US" sz="4400" b="1" dirty="0">
                <a:latin typeface="楷体" panose="02010609060101010101" pitchFamily="49" charset="-122"/>
                <a:ea typeface="楷体" panose="02010609060101010101" pitchFamily="49" charset="-122"/>
              </a:rPr>
              <a:t>可用性</a:t>
            </a:r>
            <a:endParaRPr lang="zh-CN" altLang="en-US" sz="44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38769" y="678863"/>
            <a:ext cx="623003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3200" b="1" kern="100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灵活性</a:t>
            </a:r>
            <a:endParaRPr lang="zh-CN" altLang="en-US" sz="32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38769" y="1187386"/>
            <a:ext cx="11669620" cy="49917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50000"/>
              </a:lnSpc>
              <a:buFont typeface="+mj-lt"/>
              <a:buAutoNum type="alphaLcPeriod"/>
              <a:tabLst>
                <a:tab pos="495300" algn="l"/>
              </a:tabLst>
            </a:pPr>
            <a:r>
              <a:rPr lang="zh-CN" altLang="zh-CN" sz="2400" kern="100" dirty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操作方式上</a:t>
            </a:r>
            <a:r>
              <a:rPr lang="en-US" altLang="zh-CN" sz="2400" kern="100" dirty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:</a:t>
            </a:r>
            <a:endParaRPr lang="en-US" altLang="zh-CN" sz="2400" kern="100" dirty="0">
              <a:effectLst/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just">
              <a:lnSpc>
                <a:spcPct val="150000"/>
              </a:lnSpc>
              <a:tabLst>
                <a:tab pos="495300" algn="l"/>
              </a:tabLst>
            </a:pPr>
            <a:r>
              <a:rPr lang="zh-CN" altLang="zh-CN" sz="2400" kern="100" dirty="0">
                <a:latin typeface="楷体" panose="02010609060101010101" pitchFamily="49" charset="-122"/>
                <a:ea typeface="楷体" panose="02010609060101010101" pitchFamily="49" charset="-122"/>
              </a:rPr>
              <a:t>要求前后端完全分离，</a:t>
            </a:r>
            <a:r>
              <a:rPr lang="zh-CN" altLang="en-US" sz="2400" kern="100" dirty="0">
                <a:latin typeface="楷体" panose="02010609060101010101" pitchFamily="49" charset="-122"/>
                <a:ea typeface="楷体" panose="02010609060101010101" pitchFamily="49" charset="-122"/>
              </a:rPr>
              <a:t>可以抽取前端代码，</a:t>
            </a:r>
            <a:r>
              <a:rPr lang="zh-CN" altLang="zh-CN" sz="2400" kern="100" dirty="0">
                <a:latin typeface="楷体" panose="02010609060101010101" pitchFamily="49" charset="-122"/>
                <a:ea typeface="楷体" panose="02010609060101010101" pitchFamily="49" charset="-122"/>
              </a:rPr>
              <a:t>改变前端用户交互方式不会影响业务逻辑。</a:t>
            </a:r>
            <a:endParaRPr lang="en-US" altLang="zh-CN" sz="2400" kern="1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just">
              <a:lnSpc>
                <a:spcPct val="150000"/>
              </a:lnSpc>
              <a:tabLst>
                <a:tab pos="495300" algn="l"/>
              </a:tabLst>
            </a:pPr>
            <a:r>
              <a:rPr lang="zh-CN" altLang="zh-CN" sz="2400" kern="100" dirty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要求有图形化的后台，可以方便修改数据</a:t>
            </a:r>
            <a:r>
              <a:rPr lang="zh-CN" altLang="en-US" sz="2400" kern="100" dirty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  <a:endParaRPr lang="zh-CN" altLang="zh-CN" sz="2400" kern="100" dirty="0">
              <a:effectLst/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lvl="0" algn="just">
              <a:lnSpc>
                <a:spcPct val="150000"/>
              </a:lnSpc>
              <a:tabLst>
                <a:tab pos="495300" algn="l"/>
              </a:tabLst>
            </a:pPr>
            <a:r>
              <a:rPr lang="en-US" altLang="zh-CN" sz="2400" kern="100" dirty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b. </a:t>
            </a:r>
            <a:r>
              <a:rPr lang="zh-CN" altLang="zh-CN" sz="2400" kern="100" dirty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运行环境</a:t>
            </a:r>
            <a:r>
              <a:rPr lang="zh-CN" altLang="en-US" sz="2400" kern="100" dirty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上</a:t>
            </a:r>
            <a:r>
              <a:rPr lang="zh-CN" altLang="en-US" sz="2400" kern="100" dirty="0">
                <a:latin typeface="楷体" panose="02010609060101010101" pitchFamily="49" charset="-122"/>
                <a:ea typeface="楷体" panose="02010609060101010101" pitchFamily="49" charset="-122"/>
              </a:rPr>
              <a:t>：</a:t>
            </a:r>
            <a:endParaRPr lang="en-US" altLang="zh-CN" sz="2400" kern="100" dirty="0">
              <a:effectLst/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just">
              <a:lnSpc>
                <a:spcPct val="150000"/>
              </a:lnSpc>
              <a:tabLst>
                <a:tab pos="495300" algn="l"/>
              </a:tabLst>
            </a:pPr>
            <a:r>
              <a:rPr lang="zh-CN" altLang="zh-CN" sz="2400" kern="100" dirty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要求服务端能方便在</a:t>
            </a:r>
            <a:r>
              <a:rPr lang="en-US" altLang="zh-CN" sz="2400" kern="100" dirty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Linux</a:t>
            </a:r>
            <a:r>
              <a:rPr lang="zh-CN" altLang="zh-CN" sz="2400" kern="100" dirty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服务器上方便迁移，使用</a:t>
            </a:r>
            <a:r>
              <a:rPr lang="en-US" altLang="zh-CN" sz="2400" kern="100" dirty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MySQL</a:t>
            </a:r>
            <a:r>
              <a:rPr lang="zh-CN" altLang="zh-CN" sz="2400" kern="100" dirty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服务器，要求能够方便部署在阿里云等云计算平台。</a:t>
            </a:r>
            <a:endParaRPr lang="zh-CN" altLang="zh-CN" sz="2400" kern="100" dirty="0">
              <a:effectLst/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342900" lvl="0" indent="-342900" algn="just">
              <a:lnSpc>
                <a:spcPct val="150000"/>
              </a:lnSpc>
              <a:buFont typeface="+mj-lt"/>
              <a:buAutoNum type="alphaLcPeriod"/>
              <a:tabLst>
                <a:tab pos="495300" algn="l"/>
              </a:tabLst>
            </a:pPr>
            <a:r>
              <a:rPr lang="zh-CN" altLang="zh-CN" sz="2400" kern="100" dirty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同其他软件的接口</a:t>
            </a:r>
            <a:r>
              <a:rPr lang="zh-CN" altLang="en-US" sz="2400" kern="100" dirty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：</a:t>
            </a:r>
            <a:endParaRPr lang="en-US" altLang="zh-CN" sz="2400" kern="100" dirty="0">
              <a:effectLst/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lvl="0" algn="just">
              <a:lnSpc>
                <a:spcPct val="150000"/>
              </a:lnSpc>
              <a:tabLst>
                <a:tab pos="495300" algn="l"/>
              </a:tabLst>
            </a:pPr>
            <a:r>
              <a:rPr lang="zh-CN" altLang="en-US" sz="2400" kern="100" dirty="0">
                <a:latin typeface="楷体" panose="02010609060101010101" pitchFamily="49" charset="-122"/>
                <a:ea typeface="楷体" panose="02010609060101010101" pitchFamily="49" charset="-122"/>
              </a:rPr>
              <a:t>代码中为具体功能抽象出功能接口，在内部实现改变时，接口不变，便于其他软件调用。</a:t>
            </a:r>
            <a:endParaRPr lang="zh-CN" altLang="zh-CN" sz="2400" kern="100" dirty="0">
              <a:effectLst/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9603275" cy="104923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4400" b="1" dirty="0">
                <a:latin typeface="楷体" panose="02010609060101010101" pitchFamily="49" charset="-122"/>
                <a:ea typeface="楷体" panose="02010609060101010101" pitchFamily="49" charset="-122"/>
              </a:rPr>
              <a:t>性能</a:t>
            </a:r>
            <a:r>
              <a:rPr lang="en-US" altLang="zh-CN" sz="4400" b="1" dirty="0">
                <a:latin typeface="楷体" panose="02010609060101010101" pitchFamily="49" charset="-122"/>
                <a:ea typeface="楷体" panose="02010609060101010101" pitchFamily="49" charset="-122"/>
              </a:rPr>
              <a:t>&amp;</a:t>
            </a:r>
            <a:r>
              <a:rPr lang="zh-CN" altLang="en-US" sz="4400" b="1" dirty="0">
                <a:latin typeface="楷体" panose="02010609060101010101" pitchFamily="49" charset="-122"/>
                <a:ea typeface="楷体" panose="02010609060101010101" pitchFamily="49" charset="-122"/>
              </a:rPr>
              <a:t>可用性</a:t>
            </a:r>
            <a:endParaRPr lang="zh-CN" altLang="en-US" sz="44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15038" y="1049235"/>
            <a:ext cx="623003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3200" b="1" kern="100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数据管理能力要求</a:t>
            </a:r>
            <a:endParaRPr lang="zh-CN" altLang="en-US" sz="32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77746" y="1807915"/>
            <a:ext cx="8045068" cy="3222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6700" algn="just">
              <a:lnSpc>
                <a:spcPct val="150000"/>
              </a:lnSpc>
            </a:pPr>
            <a:r>
              <a:rPr lang="zh-CN" altLang="zh-CN" sz="2800" kern="100" dirty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此软件要管理的数据大小如下：</a:t>
            </a:r>
            <a:endParaRPr lang="en-US" altLang="zh-CN" sz="2800" kern="100" dirty="0">
              <a:effectLst/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indent="266700" algn="just">
              <a:lnSpc>
                <a:spcPct val="150000"/>
              </a:lnSpc>
            </a:pPr>
            <a:r>
              <a:rPr lang="en-US" altLang="zh-CN" sz="2800" kern="100" dirty="0">
                <a:latin typeface="楷体" panose="02010609060101010101" pitchFamily="49" charset="-122"/>
                <a:ea typeface="楷体" panose="02010609060101010101" pitchFamily="49" charset="-122"/>
              </a:rPr>
              <a:t>    </a:t>
            </a:r>
            <a:r>
              <a:rPr lang="zh-CN" altLang="zh-CN" sz="2800" kern="100" dirty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文件和记录的个数大概为</a:t>
            </a:r>
            <a:r>
              <a:rPr lang="en-US" altLang="zh-CN" sz="2800" kern="100" dirty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10000</a:t>
            </a:r>
            <a:r>
              <a:rPr lang="zh-CN" altLang="zh-CN" sz="2800" kern="100" dirty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条左右； </a:t>
            </a:r>
            <a:endParaRPr lang="en-US" altLang="zh-CN" sz="2800" kern="100" dirty="0">
              <a:effectLst/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indent="266700" algn="just">
              <a:lnSpc>
                <a:spcPct val="150000"/>
              </a:lnSpc>
            </a:pPr>
            <a:r>
              <a:rPr lang="en-US" altLang="zh-CN" sz="2800" kern="100" dirty="0">
                <a:latin typeface="楷体" panose="02010609060101010101" pitchFamily="49" charset="-122"/>
                <a:ea typeface="楷体" panose="02010609060101010101" pitchFamily="49" charset="-122"/>
              </a:rPr>
              <a:t>    </a:t>
            </a:r>
            <a:r>
              <a:rPr lang="zh-CN" altLang="zh-CN" sz="2800" kern="100" dirty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表有</a:t>
            </a:r>
            <a:r>
              <a:rPr lang="en-US" altLang="zh-CN" sz="2800" kern="100" dirty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14</a:t>
            </a:r>
            <a:r>
              <a:rPr lang="zh-CN" altLang="zh-CN" sz="2800" kern="100" dirty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个； </a:t>
            </a:r>
            <a:endParaRPr lang="en-US" altLang="zh-CN" sz="2800" kern="100" dirty="0">
              <a:effectLst/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indent="266700" algn="just">
              <a:lnSpc>
                <a:spcPct val="150000"/>
              </a:lnSpc>
            </a:pPr>
            <a:r>
              <a:rPr lang="en-US" altLang="zh-CN" sz="2800" kern="100" dirty="0">
                <a:latin typeface="楷体" panose="02010609060101010101" pitchFamily="49" charset="-122"/>
                <a:ea typeface="楷体" panose="02010609060101010101" pitchFamily="49" charset="-122"/>
              </a:rPr>
              <a:t>    </a:t>
            </a:r>
            <a:r>
              <a:rPr lang="zh-CN" altLang="zh-CN" sz="2800" kern="100" dirty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数据增长大概为</a:t>
            </a:r>
            <a:r>
              <a:rPr lang="en-US" altLang="zh-CN" sz="2800" kern="100" dirty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1000</a:t>
            </a:r>
            <a:r>
              <a:rPr lang="zh-CN" altLang="zh-CN" sz="2800" kern="100" dirty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条记录</a:t>
            </a:r>
            <a:r>
              <a:rPr lang="en-US" altLang="zh-CN" sz="2800" kern="100" dirty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/</a:t>
            </a:r>
            <a:r>
              <a:rPr lang="zh-CN" altLang="zh-CN" sz="2800" kern="100" dirty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天</a:t>
            </a:r>
            <a:r>
              <a:rPr lang="en-US" altLang="zh-CN" sz="2800" kern="100" dirty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;</a:t>
            </a:r>
            <a:endParaRPr lang="en-US" altLang="zh-CN" sz="2800" kern="100" dirty="0">
              <a:effectLst/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indent="266700" algn="just">
              <a:lnSpc>
                <a:spcPct val="150000"/>
              </a:lnSpc>
            </a:pPr>
            <a:r>
              <a:rPr lang="en-US" altLang="zh-CN" sz="2800" kern="100" dirty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    </a:t>
            </a:r>
            <a:r>
              <a:rPr lang="zh-CN" altLang="zh-CN" sz="2800" kern="100" dirty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存储容量为</a:t>
            </a:r>
            <a:r>
              <a:rPr lang="en-US" altLang="zh-CN" sz="2800" kern="100" dirty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100000</a:t>
            </a:r>
            <a:r>
              <a:rPr lang="zh-CN" altLang="zh-CN" sz="2800" kern="100" dirty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条记录</a:t>
            </a:r>
            <a:endParaRPr lang="zh-CN" altLang="zh-CN" sz="2800" kern="100" dirty="0">
              <a:effectLst/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9603275" cy="104923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4400" b="1" dirty="0">
                <a:latin typeface="楷体" panose="02010609060101010101" pitchFamily="49" charset="-122"/>
                <a:ea typeface="楷体" panose="02010609060101010101" pitchFamily="49" charset="-122"/>
              </a:rPr>
              <a:t>性能</a:t>
            </a:r>
            <a:r>
              <a:rPr lang="en-US" altLang="zh-CN" sz="4400" b="1" dirty="0">
                <a:latin typeface="楷体" panose="02010609060101010101" pitchFamily="49" charset="-122"/>
                <a:ea typeface="楷体" panose="02010609060101010101" pitchFamily="49" charset="-122"/>
              </a:rPr>
              <a:t>&amp;</a:t>
            </a:r>
            <a:r>
              <a:rPr lang="zh-CN" altLang="en-US" sz="4400" b="1" dirty="0">
                <a:latin typeface="楷体" panose="02010609060101010101" pitchFamily="49" charset="-122"/>
                <a:ea typeface="楷体" panose="02010609060101010101" pitchFamily="49" charset="-122"/>
              </a:rPr>
              <a:t>可用性</a:t>
            </a:r>
            <a:endParaRPr lang="zh-CN" altLang="en-US" sz="44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36224" y="976495"/>
            <a:ext cx="623003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3200" b="1" kern="100" dirty="0"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故障处理要求</a:t>
            </a:r>
            <a:endParaRPr lang="zh-CN" altLang="en-US" sz="32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944237" y="1692585"/>
            <a:ext cx="10303526" cy="3869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6700" algn="just">
              <a:lnSpc>
                <a:spcPct val="150000"/>
              </a:lnSpc>
            </a:pPr>
            <a:r>
              <a:rPr lang="en-US" altLang="zh-CN" sz="2800" kern="100" dirty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   </a:t>
            </a:r>
            <a:r>
              <a:rPr lang="zh-CN" altLang="zh-CN" sz="2800" kern="100" dirty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故障处理一般由操作系统完成</a:t>
            </a:r>
            <a:r>
              <a:rPr lang="en-US" altLang="zh-CN" sz="2800" kern="100" dirty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,</a:t>
            </a:r>
            <a:r>
              <a:rPr lang="zh-CN" altLang="zh-CN" sz="2800" kern="100" dirty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系统只要保持与操作系统的接口即可。只要操作系统没有大的故障</a:t>
            </a:r>
            <a:r>
              <a:rPr lang="en-US" altLang="zh-CN" sz="2800" kern="100" dirty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,</a:t>
            </a:r>
            <a:r>
              <a:rPr lang="zh-CN" altLang="zh-CN" sz="2800" kern="100" dirty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程序一般是比较稳定的。</a:t>
            </a:r>
            <a:endParaRPr lang="zh-CN" altLang="zh-CN" sz="2800" kern="100" dirty="0">
              <a:effectLst/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indent="266700" algn="just">
              <a:lnSpc>
                <a:spcPct val="150000"/>
              </a:lnSpc>
            </a:pPr>
            <a:r>
              <a:rPr lang="en-US" altLang="zh-CN" sz="2800" kern="100" dirty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   </a:t>
            </a:r>
            <a:r>
              <a:rPr lang="zh-CN" altLang="zh-CN" sz="2800" kern="100" dirty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对用户用此软件所遭遇的突发事件有相应的处理：</a:t>
            </a:r>
            <a:r>
              <a:rPr lang="en-US" altLang="zh-CN" sz="2800" kern="100" dirty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endParaRPr lang="en-US" altLang="zh-CN" sz="2800" kern="100" dirty="0">
              <a:effectLst/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indent="266700" algn="just">
              <a:lnSpc>
                <a:spcPct val="150000"/>
              </a:lnSpc>
            </a:pPr>
            <a:r>
              <a:rPr lang="en-US" altLang="zh-CN" sz="2800" kern="100" dirty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a. </a:t>
            </a:r>
            <a:r>
              <a:rPr lang="zh-CN" altLang="zh-CN" sz="2800" kern="100" dirty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电脑突然死机或关机时，系统会保存用户已提交的数据，对未提交的数据不做处理；</a:t>
            </a:r>
            <a:endParaRPr lang="en-US" altLang="zh-CN" sz="2800" kern="1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indent="266700" algn="just">
              <a:lnSpc>
                <a:spcPct val="150000"/>
              </a:lnSpc>
            </a:pPr>
            <a:r>
              <a:rPr lang="en-US" altLang="zh-CN" sz="2800" kern="100" dirty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b. </a:t>
            </a:r>
            <a:r>
              <a:rPr lang="zh-CN" altLang="zh-CN" sz="2800" kern="100" dirty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电脑中毒时，数据不会产生冗余或丢失</a:t>
            </a:r>
            <a:endParaRPr lang="zh-CN" altLang="zh-CN" sz="2800" kern="100" dirty="0">
              <a:effectLst/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9603275" cy="104923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4400" b="1" dirty="0">
                <a:latin typeface="楷体" panose="02010609060101010101" pitchFamily="49" charset="-122"/>
                <a:ea typeface="楷体" panose="02010609060101010101" pitchFamily="49" charset="-122"/>
              </a:rPr>
              <a:t>安全性</a:t>
            </a:r>
            <a:endParaRPr lang="zh-CN" altLang="en-US" sz="44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696720" y="1635760"/>
            <a:ext cx="7906555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>可能会出现的安全隐患：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en-US" altLang="zh-CN" sz="2400" dirty="0"/>
              <a:t>1.</a:t>
            </a:r>
            <a:r>
              <a:rPr lang="zh-CN" altLang="en-US" sz="2400" dirty="0"/>
              <a:t>反序列化漏洞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en-US" altLang="zh-CN" sz="2400" dirty="0"/>
              <a:t>2.</a:t>
            </a:r>
            <a:r>
              <a:rPr lang="zh-CN" altLang="en-US" sz="2400" dirty="0"/>
              <a:t>权限控制漏洞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en-US" altLang="zh-CN" sz="2400" dirty="0"/>
              <a:t>3.</a:t>
            </a:r>
            <a:r>
              <a:rPr lang="zh-CN" altLang="en-US" sz="2400" dirty="0"/>
              <a:t>密码加密问题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en-US" altLang="zh-CN" sz="2400" dirty="0"/>
              <a:t>4.</a:t>
            </a:r>
            <a:r>
              <a:rPr lang="zh-CN" altLang="en-US" sz="2400" dirty="0"/>
              <a:t>会话管理、认证等相关问题</a:t>
            </a:r>
            <a:endParaRPr lang="zh-CN" altLang="en-US" sz="2400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9603275" cy="104923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4400" b="1" dirty="0">
                <a:latin typeface="楷体" panose="02010609060101010101" pitchFamily="49" charset="-122"/>
                <a:ea typeface="楷体" panose="02010609060101010101" pitchFamily="49" charset="-122"/>
              </a:rPr>
              <a:t>安全性</a:t>
            </a:r>
            <a:endParaRPr lang="zh-CN" altLang="en-US" sz="44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71500" y="1049235"/>
            <a:ext cx="11049000" cy="45653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000"/>
              </a:lnSpc>
            </a:pPr>
            <a:r>
              <a:rPr lang="zh-CN" altLang="en-US" sz="2400" dirty="0"/>
              <a:t>采用</a:t>
            </a:r>
            <a:r>
              <a:rPr lang="en-US" altLang="zh-CN" sz="2400" dirty="0" err="1"/>
              <a:t>shiro</a:t>
            </a:r>
            <a:r>
              <a:rPr lang="zh-CN" altLang="en-US" sz="2400" dirty="0"/>
              <a:t>框架：</a:t>
            </a:r>
            <a:endParaRPr lang="en-US" altLang="zh-CN" sz="2400" dirty="0"/>
          </a:p>
          <a:p>
            <a:pPr algn="l">
              <a:lnSpc>
                <a:spcPts val="4000"/>
              </a:lnSpc>
            </a:pPr>
            <a:r>
              <a:rPr lang="en-US" altLang="zh-CN" sz="2400" i="0" u="none" strike="noStrike" dirty="0">
                <a:solidFill>
                  <a:srgbClr val="141418"/>
                </a:solidFill>
                <a:effectLst/>
              </a:rPr>
              <a:t>1. Application Code</a:t>
            </a:r>
            <a:r>
              <a:rPr lang="zh-CN" altLang="en-US" sz="2400" i="0" u="none" strike="noStrike" dirty="0">
                <a:solidFill>
                  <a:srgbClr val="141418"/>
                </a:solidFill>
                <a:effectLst/>
              </a:rPr>
              <a:t>：使用</a:t>
            </a:r>
            <a:r>
              <a:rPr lang="en-US" altLang="zh-CN" sz="2400" i="0" u="none" strike="noStrike" dirty="0">
                <a:solidFill>
                  <a:srgbClr val="141418"/>
                </a:solidFill>
                <a:effectLst/>
              </a:rPr>
              <a:t>Subject</a:t>
            </a:r>
            <a:r>
              <a:rPr lang="zh-CN" altLang="en-US" sz="2400" i="0" u="none" strike="noStrike" dirty="0">
                <a:solidFill>
                  <a:srgbClr val="141418"/>
                </a:solidFill>
                <a:effectLst/>
              </a:rPr>
              <a:t>来标识自己的身份，以及认证和授权。</a:t>
            </a:r>
            <a:endParaRPr lang="zh-CN" altLang="en-US" sz="2400" i="0" u="none" strike="noStrike" dirty="0">
              <a:solidFill>
                <a:srgbClr val="141418"/>
              </a:solidFill>
              <a:effectLst/>
            </a:endParaRPr>
          </a:p>
          <a:p>
            <a:pPr algn="l">
              <a:lnSpc>
                <a:spcPts val="4000"/>
              </a:lnSpc>
            </a:pPr>
            <a:r>
              <a:rPr lang="en-US" altLang="zh-CN" sz="2400" i="0" u="none" strike="noStrike" dirty="0">
                <a:solidFill>
                  <a:srgbClr val="141418"/>
                </a:solidFill>
                <a:effectLst/>
              </a:rPr>
              <a:t>2. Shiro </a:t>
            </a:r>
            <a:r>
              <a:rPr lang="en-US" altLang="zh-CN" sz="2400" i="0" u="none" strike="noStrike" dirty="0" err="1">
                <a:solidFill>
                  <a:srgbClr val="141418"/>
                </a:solidFill>
                <a:effectLst/>
              </a:rPr>
              <a:t>SecurityManager</a:t>
            </a:r>
            <a:r>
              <a:rPr lang="zh-CN" altLang="en-US" sz="2400" i="0" u="none" strike="noStrike" dirty="0">
                <a:solidFill>
                  <a:srgbClr val="141418"/>
                </a:solidFill>
                <a:effectLst/>
              </a:rPr>
              <a:t>：执行认证和授权。</a:t>
            </a:r>
            <a:endParaRPr lang="en-US" altLang="zh-CN" sz="2400" i="0" u="none" strike="noStrike" dirty="0">
              <a:solidFill>
                <a:srgbClr val="141418"/>
              </a:solidFill>
              <a:effectLst/>
            </a:endParaRPr>
          </a:p>
          <a:p>
            <a:pPr algn="l">
              <a:lnSpc>
                <a:spcPts val="4000"/>
              </a:lnSpc>
            </a:pPr>
            <a:r>
              <a:rPr lang="en-US" altLang="zh-CN" sz="2400" dirty="0">
                <a:solidFill>
                  <a:srgbClr val="141418"/>
                </a:solidFill>
              </a:rPr>
              <a:t>3</a:t>
            </a:r>
            <a:r>
              <a:rPr lang="en-US" altLang="zh-CN" sz="2400" i="0" u="none" strike="noStrike" dirty="0">
                <a:solidFill>
                  <a:srgbClr val="141418"/>
                </a:solidFill>
                <a:effectLst/>
              </a:rPr>
              <a:t>. Realm</a:t>
            </a:r>
            <a:r>
              <a:rPr lang="zh-CN" altLang="en-US" sz="2400" i="0" u="none" strike="noStrike" dirty="0">
                <a:solidFill>
                  <a:srgbClr val="141418"/>
                </a:solidFill>
                <a:effectLst/>
              </a:rPr>
              <a:t>：获取用户的权限和角色等信息，返回给</a:t>
            </a:r>
            <a:r>
              <a:rPr lang="en-US" altLang="zh-CN" sz="2400" i="0" u="none" strike="noStrike" dirty="0" err="1">
                <a:solidFill>
                  <a:srgbClr val="141418"/>
                </a:solidFill>
                <a:effectLst/>
              </a:rPr>
              <a:t>SecurityManager</a:t>
            </a:r>
            <a:r>
              <a:rPr lang="zh-CN" altLang="en-US" sz="2400" i="0" u="none" strike="noStrike" dirty="0">
                <a:solidFill>
                  <a:srgbClr val="141418"/>
                </a:solidFill>
                <a:effectLst/>
              </a:rPr>
              <a:t>来进行判断。</a:t>
            </a:r>
            <a:endParaRPr lang="en-US" altLang="zh-CN" sz="2400" dirty="0"/>
          </a:p>
          <a:p>
            <a:pPr algn="l">
              <a:lnSpc>
                <a:spcPts val="4000"/>
              </a:lnSpc>
            </a:pPr>
            <a:r>
              <a:rPr lang="en-US" altLang="zh-CN" sz="2400" dirty="0">
                <a:solidFill>
                  <a:srgbClr val="141418"/>
                </a:solidFill>
              </a:rPr>
              <a:t>4</a:t>
            </a:r>
            <a:r>
              <a:rPr lang="en-US" altLang="zh-CN" sz="2400" i="0" u="none" strike="noStrike" dirty="0">
                <a:solidFill>
                  <a:srgbClr val="141418"/>
                </a:solidFill>
                <a:effectLst/>
              </a:rPr>
              <a:t>. Authenticator</a:t>
            </a:r>
            <a:r>
              <a:rPr lang="zh-CN" altLang="en-US" sz="2400" i="0" u="none" strike="noStrike" dirty="0">
                <a:solidFill>
                  <a:srgbClr val="141418"/>
                </a:solidFill>
                <a:effectLst/>
              </a:rPr>
              <a:t>：认证器，对用户身份进行认证。</a:t>
            </a:r>
            <a:endParaRPr lang="zh-CN" altLang="en-US" sz="2400" i="0" u="none" strike="noStrike" dirty="0">
              <a:solidFill>
                <a:srgbClr val="141418"/>
              </a:solidFill>
              <a:effectLst/>
            </a:endParaRPr>
          </a:p>
          <a:p>
            <a:pPr algn="l">
              <a:lnSpc>
                <a:spcPts val="4000"/>
              </a:lnSpc>
            </a:pPr>
            <a:r>
              <a:rPr lang="en-US" altLang="zh-CN" sz="2400" i="0" u="none" strike="noStrike" dirty="0">
                <a:solidFill>
                  <a:srgbClr val="141418"/>
                </a:solidFill>
                <a:effectLst/>
              </a:rPr>
              <a:t>5. Authorizer</a:t>
            </a:r>
            <a:r>
              <a:rPr lang="zh-CN" altLang="en-US" sz="2400" i="0" u="none" strike="noStrike" dirty="0">
                <a:solidFill>
                  <a:srgbClr val="141418"/>
                </a:solidFill>
                <a:effectLst/>
              </a:rPr>
              <a:t>：授权器，对用户进行授权。用来判断用户是否拥有某个权限。</a:t>
            </a:r>
            <a:endParaRPr lang="zh-CN" altLang="en-US" sz="2400" i="0" u="none" strike="noStrike" dirty="0">
              <a:solidFill>
                <a:srgbClr val="141418"/>
              </a:solidFill>
              <a:effectLst/>
            </a:endParaRPr>
          </a:p>
          <a:p>
            <a:pPr algn="l">
              <a:lnSpc>
                <a:spcPts val="4000"/>
              </a:lnSpc>
            </a:pPr>
            <a:r>
              <a:rPr lang="en-US" altLang="zh-CN" sz="2400" i="0" u="none" strike="noStrike" dirty="0">
                <a:solidFill>
                  <a:srgbClr val="141418"/>
                </a:solidFill>
                <a:effectLst/>
              </a:rPr>
              <a:t>6. </a:t>
            </a:r>
            <a:r>
              <a:rPr lang="en-US" altLang="zh-CN" sz="2400" i="0" u="none" strike="noStrike" dirty="0" err="1">
                <a:solidFill>
                  <a:srgbClr val="141418"/>
                </a:solidFill>
                <a:effectLst/>
              </a:rPr>
              <a:t>CacheManager</a:t>
            </a:r>
            <a:r>
              <a:rPr lang="zh-CN" altLang="en-US" sz="2400" i="0" u="none" strike="noStrike" dirty="0">
                <a:solidFill>
                  <a:srgbClr val="141418"/>
                </a:solidFill>
                <a:effectLst/>
              </a:rPr>
              <a:t>：缓存控制器，管理如用户、角色、权限等的缓存。</a:t>
            </a:r>
            <a:endParaRPr lang="zh-CN" altLang="en-US" sz="2400" i="0" u="none" strike="noStrike" dirty="0">
              <a:solidFill>
                <a:srgbClr val="141418"/>
              </a:solidFill>
              <a:effectLst/>
            </a:endParaRPr>
          </a:p>
          <a:p>
            <a:pPr algn="l">
              <a:lnSpc>
                <a:spcPts val="4000"/>
              </a:lnSpc>
            </a:pPr>
            <a:r>
              <a:rPr lang="en-US" altLang="zh-CN" sz="2400" dirty="0">
                <a:solidFill>
                  <a:srgbClr val="141418"/>
                </a:solidFill>
              </a:rPr>
              <a:t>7</a:t>
            </a:r>
            <a:r>
              <a:rPr lang="en-US" altLang="zh-CN" sz="2400" i="0" u="none" strike="noStrike" dirty="0">
                <a:solidFill>
                  <a:srgbClr val="141418"/>
                </a:solidFill>
                <a:effectLst/>
              </a:rPr>
              <a:t>. Cryptography </a:t>
            </a:r>
            <a:r>
              <a:rPr lang="zh-CN" altLang="en-US" sz="2400" i="0" u="none" strike="noStrike" dirty="0">
                <a:solidFill>
                  <a:srgbClr val="141418"/>
                </a:solidFill>
                <a:effectLst/>
              </a:rPr>
              <a:t>：加密模块，提供对”密码“的加密等功能。</a:t>
            </a:r>
            <a:endParaRPr lang="zh-CN" altLang="en-US" sz="2400" i="0" u="none" strike="noStrike" dirty="0">
              <a:solidFill>
                <a:srgbClr val="141418"/>
              </a:solidFill>
              <a:effectLst/>
            </a:endParaRPr>
          </a:p>
          <a:p>
            <a:endParaRPr lang="zh-CN" altLang="en-US" sz="2400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9603275" cy="104923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400" b="1" dirty="0">
                <a:latin typeface="楷体" panose="02010609060101010101" pitchFamily="49" charset="-122"/>
                <a:ea typeface="楷体" panose="02010609060101010101" pitchFamily="49" charset="-122"/>
              </a:rPr>
              <a:t>AWVS</a:t>
            </a:r>
            <a:r>
              <a:rPr lang="zh-CN" altLang="en-US" sz="4400" b="1" dirty="0">
                <a:latin typeface="楷体" panose="02010609060101010101" pitchFamily="49" charset="-122"/>
                <a:ea typeface="楷体" panose="02010609060101010101" pitchFamily="49" charset="-122"/>
              </a:rPr>
              <a:t>测试</a:t>
            </a:r>
            <a:endParaRPr lang="zh-CN" altLang="en-US" sz="44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6425" y="965835"/>
            <a:ext cx="10800000" cy="4925525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6849471" y="3711886"/>
            <a:ext cx="4203395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7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华文行楷" panose="02010800040101010101" pitchFamily="2" charset="-122"/>
                <a:ea typeface="华文行楷" panose="02010800040101010101" pitchFamily="2" charset="-122"/>
              </a:rPr>
              <a:t>感谢聆听</a:t>
            </a:r>
            <a:r>
              <a:rPr lang="en-US" altLang="zh-CN" sz="7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华文行楷" panose="02010800040101010101" pitchFamily="2" charset="-122"/>
                <a:ea typeface="华文行楷" panose="02010800040101010101" pitchFamily="2" charset="-122"/>
              </a:rPr>
              <a:t>!</a:t>
            </a:r>
            <a:endParaRPr lang="zh-CN" altLang="en-US" sz="72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470302" y="1192031"/>
            <a:ext cx="7114448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8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行楷" panose="02010800040101010101" pitchFamily="2" charset="-122"/>
                <a:ea typeface="华文行楷" panose="02010800040101010101" pitchFamily="2" charset="-122"/>
              </a:rPr>
              <a:t>Thanks for listening!</a:t>
            </a:r>
            <a:endParaRPr lang="zh-CN" altLang="en-US" sz="8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airplane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05871" y="-9257"/>
            <a:ext cx="4755060" cy="6132629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181746" y="-9257"/>
            <a:ext cx="1015663" cy="410544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5400" b="1" dirty="0">
                <a:latin typeface="楷体" panose="02010609060101010101" pitchFamily="49" charset="-122"/>
                <a:ea typeface="楷体" panose="02010609060101010101" pitchFamily="49" charset="-122"/>
              </a:rPr>
              <a:t>用例图</a:t>
            </a:r>
            <a:endParaRPr lang="zh-CN" altLang="en-US" sz="54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171191" y="95848"/>
            <a:ext cx="10358670" cy="5194344"/>
            <a:chOff x="6111" y="8266"/>
            <a:chExt cx="10358670" cy="5194344"/>
          </a:xfrm>
        </p:grpSpPr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27219" y="1655390"/>
              <a:ext cx="8537562" cy="3547220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6111" y="8266"/>
              <a:ext cx="1015663" cy="3450603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>
              <a:defPPr>
                <a:defRPr lang="en-US"/>
              </a:defPPr>
              <a:lvl1pPr>
                <a:defRPr sz="5400" b="1"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</a:lstStyle>
            <a:p>
              <a:r>
                <a:rPr lang="zh-CN" altLang="en-US" dirty="0"/>
                <a:t>游  客</a:t>
              </a:r>
              <a:endParaRPr lang="en-US" altLang="zh-CN" dirty="0"/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181746" y="0"/>
            <a:ext cx="10190031" cy="5990492"/>
            <a:chOff x="0" y="0"/>
            <a:chExt cx="10190031" cy="5990492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01969" y="0"/>
              <a:ext cx="8188062" cy="5990492"/>
            </a:xfrm>
            <a:prstGeom prst="rect">
              <a:avLst/>
            </a:prstGeom>
          </p:spPr>
        </p:pic>
        <p:sp>
          <p:nvSpPr>
            <p:cNvPr id="12" name="文本框 11"/>
            <p:cNvSpPr txBox="1"/>
            <p:nvPr/>
          </p:nvSpPr>
          <p:spPr>
            <a:xfrm>
              <a:off x="0" y="0"/>
              <a:ext cx="1015663" cy="3450603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>
              <a:defPPr>
                <a:defRPr lang="en-US"/>
              </a:defPPr>
              <a:lvl1pPr>
                <a:defRPr sz="5400" b="1"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</a:lstStyle>
            <a:p>
              <a:r>
                <a:rPr lang="zh-CN" altLang="en-US" dirty="0"/>
                <a:t>用  户</a:t>
              </a:r>
              <a:endParaRPr lang="en-US" altLang="zh-CN" dirty="0"/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171191" y="3702"/>
            <a:ext cx="10190031" cy="6106710"/>
            <a:chOff x="0" y="21282"/>
            <a:chExt cx="10190031" cy="6106710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01969" y="21282"/>
              <a:ext cx="8188062" cy="6106710"/>
            </a:xfrm>
            <a:prstGeom prst="rect">
              <a:avLst/>
            </a:prstGeom>
          </p:spPr>
        </p:pic>
        <p:sp>
          <p:nvSpPr>
            <p:cNvPr id="13" name="文本框 12"/>
            <p:cNvSpPr txBox="1"/>
            <p:nvPr/>
          </p:nvSpPr>
          <p:spPr>
            <a:xfrm>
              <a:off x="0" y="21282"/>
              <a:ext cx="1015663" cy="3450603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>
              <a:defPPr>
                <a:defRPr lang="en-US"/>
              </a:defPPr>
              <a:lvl1pPr>
                <a:defRPr sz="5400" b="1"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</a:lstStyle>
            <a:p>
              <a:r>
                <a:rPr lang="zh-CN" altLang="en-US" dirty="0"/>
                <a:t>维护人员</a:t>
              </a:r>
              <a:endParaRPr lang="en-US" altLang="zh-CN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1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1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2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/>
          <p:cNvPicPr>
            <a:picLocks noGrp="1" noChangeAspect="1"/>
          </p:cNvPicPr>
          <p:nvPr>
            <p:ph idx="4294967295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9613" y="0"/>
            <a:ext cx="8942387" cy="6118225"/>
          </a:xfrm>
        </p:spPr>
      </p:pic>
      <p:sp>
        <p:nvSpPr>
          <p:cNvPr id="8" name="标题 1"/>
          <p:cNvSpPr txBox="1"/>
          <p:nvPr/>
        </p:nvSpPr>
        <p:spPr>
          <a:xfrm>
            <a:off x="-66934" y="0"/>
            <a:ext cx="9603275" cy="104923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4000" b="1" dirty="0">
                <a:latin typeface="楷体" panose="02010609060101010101" pitchFamily="49" charset="-122"/>
                <a:ea typeface="楷体" panose="02010609060101010101" pitchFamily="49" charset="-122"/>
              </a:rPr>
              <a:t>内容建模</a:t>
            </a:r>
            <a:endParaRPr lang="zh-CN" altLang="en-US" sz="40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/>
          <p:cNvPicPr>
            <a:picLocks noGrp="1" noChangeAspect="1"/>
          </p:cNvPicPr>
          <p:nvPr>
            <p:ph idx="4294967295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1200" y="0"/>
            <a:ext cx="8940800" cy="6089650"/>
          </a:xfrm>
        </p:spPr>
      </p:pic>
      <p:sp>
        <p:nvSpPr>
          <p:cNvPr id="6" name="标题 1"/>
          <p:cNvSpPr txBox="1"/>
          <p:nvPr/>
        </p:nvSpPr>
        <p:spPr>
          <a:xfrm>
            <a:off x="0" y="10160"/>
            <a:ext cx="3250768" cy="75741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dist"/>
            <a:r>
              <a:rPr lang="zh-CN" altLang="en-US" sz="5400" b="1" dirty="0">
                <a:latin typeface="楷体" panose="02010609060101010101" pitchFamily="49" charset="-122"/>
                <a:ea typeface="楷体" panose="02010609060101010101" pitchFamily="49" charset="-122"/>
              </a:rPr>
              <a:t>活动图</a:t>
            </a:r>
            <a:endParaRPr lang="en-US" altLang="zh-CN" sz="54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225275" y="1681480"/>
            <a:ext cx="800219" cy="349504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4000" b="1" dirty="0">
                <a:latin typeface="楷体" panose="02010609060101010101" pitchFamily="49" charset="-122"/>
                <a:ea typeface="楷体" panose="02010609060101010101" pitchFamily="49" charset="-122"/>
              </a:rPr>
              <a:t>用户登录</a:t>
            </a:r>
            <a:r>
              <a:rPr lang="en-US" altLang="zh-CN" sz="4000" b="1" dirty="0">
                <a:latin typeface="楷体" panose="02010609060101010101" pitchFamily="49" charset="-122"/>
                <a:ea typeface="楷体" panose="02010609060101010101" pitchFamily="49" charset="-122"/>
              </a:rPr>
              <a:t>/</a:t>
            </a:r>
            <a:r>
              <a:rPr lang="zh-CN" altLang="en-US" sz="4000" b="1" dirty="0">
                <a:latin typeface="楷体" panose="02010609060101010101" pitchFamily="49" charset="-122"/>
                <a:ea typeface="楷体" panose="02010609060101010101" pitchFamily="49" charset="-122"/>
              </a:rPr>
              <a:t>注册</a:t>
            </a:r>
            <a:endParaRPr lang="zh-CN" altLang="en-US" sz="40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1" y="0"/>
            <a:ext cx="3026004" cy="104923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14400">
              <a:lnSpc>
                <a:spcPct val="90000"/>
              </a:lnSpc>
              <a:spcBef>
                <a:spcPct val="0"/>
              </a:spcBef>
              <a:buNone/>
              <a:defRPr sz="5400" b="1" i="0" cap="none">
                <a:effectLst/>
                <a:latin typeface="楷体" panose="02010609060101010101" pitchFamily="49" charset="-122"/>
                <a:ea typeface="楷体" panose="02010609060101010101" pitchFamily="49" charset="-122"/>
                <a:cs typeface="+mj-cs"/>
              </a:defRPr>
            </a:lvl1pPr>
          </a:lstStyle>
          <a:p>
            <a:pPr algn="dist"/>
            <a:r>
              <a:rPr lang="zh-CN" altLang="en-US" dirty="0"/>
              <a:t>活动图</a:t>
            </a:r>
            <a:endParaRPr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6004" y="1"/>
            <a:ext cx="9165996" cy="6117648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12893" y="1830178"/>
            <a:ext cx="800219" cy="319764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>
            <a:defPPr>
              <a:defRPr lang="en-US"/>
            </a:defPPr>
            <a:lvl1pPr>
              <a:defRPr sz="4000" b="1">
                <a:latin typeface="楷体" panose="02010609060101010101" pitchFamily="49" charset="-122"/>
                <a:ea typeface="楷体" panose="02010609060101010101" pitchFamily="49" charset="-122"/>
              </a:defRPr>
            </a:lvl1pPr>
          </a:lstStyle>
          <a:p>
            <a:r>
              <a:rPr lang="zh-CN" altLang="en-US" dirty="0"/>
              <a:t>用户上架商品</a:t>
            </a:r>
            <a:endParaRPr lang="zh-CN" alt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/>
          <p:cNvPicPr>
            <a:picLocks noGrp="1" noChangeAspect="1"/>
          </p:cNvPicPr>
          <p:nvPr>
            <p:ph idx="4294967295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0950" y="0"/>
            <a:ext cx="9671050" cy="6069013"/>
          </a:xfrm>
        </p:spPr>
      </p:pic>
      <p:sp>
        <p:nvSpPr>
          <p:cNvPr id="6" name="标题 1"/>
          <p:cNvSpPr txBox="1"/>
          <p:nvPr/>
        </p:nvSpPr>
        <p:spPr>
          <a:xfrm>
            <a:off x="1" y="0"/>
            <a:ext cx="2520416" cy="104923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defTabSz="914400">
              <a:lnSpc>
                <a:spcPct val="90000"/>
              </a:lnSpc>
              <a:spcBef>
                <a:spcPct val="0"/>
              </a:spcBef>
              <a:buNone/>
              <a:defRPr sz="5400" b="1" i="0" cap="none">
                <a:effectLst/>
                <a:latin typeface="楷体" panose="02010609060101010101" pitchFamily="49" charset="-122"/>
                <a:ea typeface="楷体" panose="02010609060101010101" pitchFamily="49" charset="-122"/>
                <a:cs typeface="+mj-cs"/>
              </a:defRPr>
            </a:lvl1pPr>
          </a:lstStyle>
          <a:p>
            <a:pPr algn="dist"/>
            <a:r>
              <a:rPr lang="zh-CN" altLang="en-US" dirty="0"/>
              <a:t>活动图</a:t>
            </a:r>
            <a:endParaRPr lang="en-US" altLang="zh-CN" dirty="0"/>
          </a:p>
        </p:txBody>
      </p:sp>
      <p:sp>
        <p:nvSpPr>
          <p:cNvPr id="2" name="文本框 1"/>
          <p:cNvSpPr txBox="1"/>
          <p:nvPr/>
        </p:nvSpPr>
        <p:spPr>
          <a:xfrm>
            <a:off x="860099" y="2239117"/>
            <a:ext cx="800219" cy="237976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>
            <a:defPPr>
              <a:defRPr lang="en-US"/>
            </a:defPPr>
            <a:lvl1pPr>
              <a:defRPr sz="4000" b="1">
                <a:latin typeface="楷体" panose="02010609060101010101" pitchFamily="49" charset="-122"/>
                <a:ea typeface="楷体" panose="02010609060101010101" pitchFamily="49" charset="-122"/>
              </a:defRPr>
            </a:lvl1pPr>
          </a:lstStyle>
          <a:p>
            <a:r>
              <a:rPr lang="zh-CN" altLang="en-US" dirty="0"/>
              <a:t>用户购买</a:t>
            </a:r>
            <a:endParaRPr lang="zh-CN" altLang="en-US" dirty="0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PLACING_PICTURE_USER_VIEWPORT" val="{&quot;height&quot;:7392,&quot;width&quot;:11928}"/>
</p:tagLst>
</file>

<file path=ppt/theme/theme1.xml><?xml version="1.0" encoding="utf-8"?>
<a:theme xmlns:a="http://schemas.openxmlformats.org/drawingml/2006/main" name="画廊">
  <a:themeElements>
    <a:clrScheme name="画廊">
      <a:dk1>
        <a:sysClr val="windowText" lastClr="000000"/>
      </a:dk1>
      <a:lt1>
        <a:sysClr val="window" lastClr="FFFFFF"/>
      </a:lt1>
      <a:dk2>
        <a:srgbClr val="454545"/>
      </a:dk2>
      <a:lt2>
        <a:srgbClr val="DCDCE0"/>
      </a:lt2>
      <a:accent1>
        <a:srgbClr val="415588"/>
      </a:accent1>
      <a:accent2>
        <a:srgbClr val="4294B6"/>
      </a:accent2>
      <a:accent3>
        <a:srgbClr val="087D7C"/>
      </a:accent3>
      <a:accent4>
        <a:srgbClr val="2CB663"/>
      </a:accent4>
      <a:accent5>
        <a:srgbClr val="DF8822"/>
      </a:accent5>
      <a:accent6>
        <a:srgbClr val="BC410A"/>
      </a:accent6>
      <a:hlink>
        <a:srgbClr val="5977C4"/>
      </a:hlink>
      <a:folHlink>
        <a:srgbClr val="A1A9BF"/>
      </a:folHlink>
    </a:clrScheme>
    <a:fontScheme name="画廊">
      <a:majorFont>
        <a:latin typeface="Century Gothic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画廊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  <a:lumMod val="108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0</TotalTime>
  <Words>2530</Words>
  <Application>WPS 演示</Application>
  <PresentationFormat>宽屏</PresentationFormat>
  <Paragraphs>350</Paragraphs>
  <Slides>46</Slides>
  <Notes>9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46</vt:i4>
      </vt:variant>
    </vt:vector>
  </HeadingPairs>
  <TitlesOfParts>
    <vt:vector size="62" baseType="lpstr">
      <vt:lpstr>Arial</vt:lpstr>
      <vt:lpstr>宋体</vt:lpstr>
      <vt:lpstr>Wingdings</vt:lpstr>
      <vt:lpstr>Monotype Corsiva</vt:lpstr>
      <vt:lpstr>Mongolian Baiti</vt:lpstr>
      <vt:lpstr>楷体</vt:lpstr>
      <vt:lpstr>Times New Roman</vt:lpstr>
      <vt:lpstr>华文行楷</vt:lpstr>
      <vt:lpstr>微软雅黑</vt:lpstr>
      <vt:lpstr>Century Gothic</vt:lpstr>
      <vt:lpstr>Arial Unicode MS</vt:lpstr>
      <vt:lpstr>等线 Light</vt:lpstr>
      <vt:lpstr>等线</vt:lpstr>
      <vt:lpstr>黑体</vt:lpstr>
      <vt:lpstr>Calibri</vt:lpstr>
      <vt:lpstr>画廊</vt:lpstr>
      <vt:lpstr>Presentation   						实施展示</vt:lpstr>
      <vt:lpstr>项目简介</vt:lpstr>
      <vt:lpstr>初步的Web应用用户界面 </vt:lpstr>
      <vt:lpstr>功能需求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陈 佳灵</dc:creator>
  <cp:lastModifiedBy>未殇</cp:lastModifiedBy>
  <cp:revision>60</cp:revision>
  <dcterms:created xsi:type="dcterms:W3CDTF">2021-04-18T04:44:00Z</dcterms:created>
  <dcterms:modified xsi:type="dcterms:W3CDTF">2021-06-07T07:26:11Z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C2B6605269C74FDD9657AD417186F544</vt:lpwstr>
  </property>
  <property fmtid="{D5CDD505-2E9C-101B-9397-08002B2CF9AE}" pid="3" name="KSOProductBuildVer">
    <vt:lpwstr>2052-11.1.0.10577</vt:lpwstr>
  </property>
</Properties>
</file>